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568" r:id="rId2"/>
    <p:sldId id="787" r:id="rId3"/>
    <p:sldId id="687" r:id="rId4"/>
    <p:sldId id="698" r:id="rId5"/>
    <p:sldId id="666" r:id="rId6"/>
    <p:sldId id="785" r:id="rId7"/>
    <p:sldId id="567" r:id="rId8"/>
    <p:sldId id="690" r:id="rId9"/>
    <p:sldId id="707" r:id="rId10"/>
    <p:sldId id="781" r:id="rId11"/>
    <p:sldId id="708" r:id="rId12"/>
    <p:sldId id="788" r:id="rId13"/>
    <p:sldId id="693" r:id="rId14"/>
    <p:sldId id="784" r:id="rId15"/>
    <p:sldId id="709" r:id="rId16"/>
    <p:sldId id="704" r:id="rId17"/>
    <p:sldId id="705" r:id="rId18"/>
    <p:sldId id="710" r:id="rId19"/>
    <p:sldId id="706" r:id="rId20"/>
    <p:sldId id="711" r:id="rId21"/>
    <p:sldId id="783" r:id="rId22"/>
    <p:sldId id="670" r:id="rId23"/>
    <p:sldId id="6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8" d="100"/>
          <a:sy n="88" d="100"/>
        </p:scale>
        <p:origin x="72" y="168"/>
      </p:cViewPr>
      <p:guideLst/>
    </p:cSldViewPr>
  </p:slideViewPr>
  <p:notesTextViewPr>
    <p:cViewPr>
      <p:scale>
        <a:sx n="1" d="1"/>
        <a:sy n="1" d="1"/>
      </p:scale>
      <p:origin x="0" y="0"/>
    </p:cViewPr>
  </p:notesTextViewPr>
  <p:sorterViewPr>
    <p:cViewPr>
      <p:scale>
        <a:sx n="100" d="100"/>
        <a:sy n="100" d="100"/>
      </p:scale>
      <p:origin x="0" y="-792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MHA-FP01\Users\pgionfriddo\Documents\MHA%20screening%20updated%20July%20data%20re%20pandemic.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Sheet1!$B$22</c:f>
              <c:strCache>
                <c:ptCount val="1"/>
                <c:pt idx="0">
                  <c:v>Depression+</c:v>
                </c:pt>
              </c:strCache>
            </c:strRef>
          </c:tx>
          <c:spPr>
            <a:solidFill>
              <a:schemeClr val="accent1"/>
            </a:solidFill>
            <a:ln>
              <a:noFill/>
            </a:ln>
            <a:effectLst/>
          </c:spPr>
          <c:invertIfNegative val="0"/>
          <c:cat>
            <c:strRef>
              <c:f>Sheet1!$C$21:$I$21</c:f>
              <c:strCache>
                <c:ptCount val="7"/>
                <c:pt idx="0">
                  <c:v>Feb</c:v>
                </c:pt>
                <c:pt idx="1">
                  <c:v>Mar</c:v>
                </c:pt>
                <c:pt idx="2">
                  <c:v>Apr</c:v>
                </c:pt>
                <c:pt idx="3">
                  <c:v>May</c:v>
                </c:pt>
                <c:pt idx="4">
                  <c:v>June</c:v>
                </c:pt>
                <c:pt idx="5">
                  <c:v>July</c:v>
                </c:pt>
                <c:pt idx="6">
                  <c:v>August</c:v>
                </c:pt>
              </c:strCache>
            </c:strRef>
          </c:cat>
          <c:val>
            <c:numRef>
              <c:f>Sheet1!$C$22:$I$22</c:f>
              <c:numCache>
                <c:formatCode>General</c:formatCode>
                <c:ptCount val="7"/>
                <c:pt idx="0">
                  <c:v>284</c:v>
                </c:pt>
                <c:pt idx="1">
                  <c:v>2878</c:v>
                </c:pt>
                <c:pt idx="2">
                  <c:v>7031</c:v>
                </c:pt>
                <c:pt idx="3">
                  <c:v>43900</c:v>
                </c:pt>
                <c:pt idx="4">
                  <c:v>51042</c:v>
                </c:pt>
                <c:pt idx="5">
                  <c:v>61340</c:v>
                </c:pt>
                <c:pt idx="6">
                  <c:v>83650</c:v>
                </c:pt>
              </c:numCache>
            </c:numRef>
          </c:val>
          <c:extLst>
            <c:ext xmlns:c16="http://schemas.microsoft.com/office/drawing/2014/chart" uri="{C3380CC4-5D6E-409C-BE32-E72D297353CC}">
              <c16:uniqueId val="{00000000-B731-4DD4-9081-C18321F9035C}"/>
            </c:ext>
          </c:extLst>
        </c:ser>
        <c:ser>
          <c:idx val="1"/>
          <c:order val="1"/>
          <c:tx>
            <c:strRef>
              <c:f>Sheet1!$B$23</c:f>
              <c:strCache>
                <c:ptCount val="1"/>
                <c:pt idx="0">
                  <c:v>Anxiety+</c:v>
                </c:pt>
              </c:strCache>
            </c:strRef>
          </c:tx>
          <c:spPr>
            <a:solidFill>
              <a:schemeClr val="accent2"/>
            </a:solidFill>
            <a:ln>
              <a:noFill/>
            </a:ln>
            <a:effectLst/>
          </c:spPr>
          <c:invertIfNegative val="0"/>
          <c:cat>
            <c:strRef>
              <c:f>Sheet1!$C$21:$I$21</c:f>
              <c:strCache>
                <c:ptCount val="7"/>
                <c:pt idx="0">
                  <c:v>Feb</c:v>
                </c:pt>
                <c:pt idx="1">
                  <c:v>Mar</c:v>
                </c:pt>
                <c:pt idx="2">
                  <c:v>Apr</c:v>
                </c:pt>
                <c:pt idx="3">
                  <c:v>May</c:v>
                </c:pt>
                <c:pt idx="4">
                  <c:v>June</c:v>
                </c:pt>
                <c:pt idx="5">
                  <c:v>July</c:v>
                </c:pt>
                <c:pt idx="6">
                  <c:v>August</c:v>
                </c:pt>
              </c:strCache>
            </c:strRef>
          </c:cat>
          <c:val>
            <c:numRef>
              <c:f>Sheet1!$C$23:$I$23</c:f>
              <c:numCache>
                <c:formatCode>General</c:formatCode>
                <c:ptCount val="7"/>
                <c:pt idx="0">
                  <c:v>371</c:v>
                </c:pt>
                <c:pt idx="1">
                  <c:v>2042</c:v>
                </c:pt>
                <c:pt idx="2">
                  <c:v>5216</c:v>
                </c:pt>
                <c:pt idx="3">
                  <c:v>26683</c:v>
                </c:pt>
                <c:pt idx="4">
                  <c:v>29796</c:v>
                </c:pt>
                <c:pt idx="5">
                  <c:v>32932</c:v>
                </c:pt>
                <c:pt idx="6">
                  <c:v>41796</c:v>
                </c:pt>
              </c:numCache>
            </c:numRef>
          </c:val>
          <c:extLst>
            <c:ext xmlns:c16="http://schemas.microsoft.com/office/drawing/2014/chart" uri="{C3380CC4-5D6E-409C-BE32-E72D297353CC}">
              <c16:uniqueId val="{00000001-B731-4DD4-9081-C18321F9035C}"/>
            </c:ext>
          </c:extLst>
        </c:ser>
        <c:ser>
          <c:idx val="2"/>
          <c:order val="2"/>
          <c:tx>
            <c:strRef>
              <c:f>Sheet1!$B$24</c:f>
              <c:strCache>
                <c:ptCount val="1"/>
                <c:pt idx="0">
                  <c:v>Psychosis+</c:v>
                </c:pt>
              </c:strCache>
            </c:strRef>
          </c:tx>
          <c:spPr>
            <a:solidFill>
              <a:schemeClr val="accent3"/>
            </a:solidFill>
            <a:ln>
              <a:noFill/>
            </a:ln>
            <a:effectLst/>
          </c:spPr>
          <c:invertIfNegative val="0"/>
          <c:cat>
            <c:strRef>
              <c:f>Sheet1!$C$21:$I$21</c:f>
              <c:strCache>
                <c:ptCount val="7"/>
                <c:pt idx="0">
                  <c:v>Feb</c:v>
                </c:pt>
                <c:pt idx="1">
                  <c:v>Mar</c:v>
                </c:pt>
                <c:pt idx="2">
                  <c:v>Apr</c:v>
                </c:pt>
                <c:pt idx="3">
                  <c:v>May</c:v>
                </c:pt>
                <c:pt idx="4">
                  <c:v>June</c:v>
                </c:pt>
                <c:pt idx="5">
                  <c:v>July</c:v>
                </c:pt>
                <c:pt idx="6">
                  <c:v>August</c:v>
                </c:pt>
              </c:strCache>
            </c:strRef>
          </c:cat>
          <c:val>
            <c:numRef>
              <c:f>Sheet1!$C$24:$I$24</c:f>
              <c:numCache>
                <c:formatCode>General</c:formatCode>
                <c:ptCount val="7"/>
                <c:pt idx="0">
                  <c:v>-45</c:v>
                </c:pt>
                <c:pt idx="1">
                  <c:v>233</c:v>
                </c:pt>
                <c:pt idx="2">
                  <c:v>1517</c:v>
                </c:pt>
                <c:pt idx="3">
                  <c:v>11862</c:v>
                </c:pt>
                <c:pt idx="4">
                  <c:v>13973</c:v>
                </c:pt>
                <c:pt idx="5">
                  <c:v>15311</c:v>
                </c:pt>
                <c:pt idx="6">
                  <c:v>17382</c:v>
                </c:pt>
              </c:numCache>
            </c:numRef>
          </c:val>
          <c:extLst>
            <c:ext xmlns:c16="http://schemas.microsoft.com/office/drawing/2014/chart" uri="{C3380CC4-5D6E-409C-BE32-E72D297353CC}">
              <c16:uniqueId val="{00000002-B731-4DD4-9081-C18321F9035C}"/>
            </c:ext>
          </c:extLst>
        </c:ser>
        <c:dLbls>
          <c:showLegendKey val="0"/>
          <c:showVal val="0"/>
          <c:showCatName val="0"/>
          <c:showSerName val="0"/>
          <c:showPercent val="0"/>
          <c:showBubbleSize val="0"/>
        </c:dLbls>
        <c:gapWidth val="219"/>
        <c:overlap val="-27"/>
        <c:axId val="1067935663"/>
        <c:axId val="1068865007"/>
      </c:barChart>
      <c:catAx>
        <c:axId val="1067935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68865007"/>
        <c:crosses val="autoZero"/>
        <c:auto val="1"/>
        <c:lblAlgn val="ctr"/>
        <c:lblOffset val="100"/>
        <c:noMultiLvlLbl val="0"/>
      </c:catAx>
      <c:valAx>
        <c:axId val="10688650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7935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Depression</c:v>
                </c:pt>
              </c:strCache>
            </c:strRef>
          </c:tx>
          <c:spPr>
            <a:solidFill>
              <a:schemeClr val="accent1"/>
            </a:solidFill>
            <a:ln>
              <a:noFill/>
            </a:ln>
            <a:effectLst/>
          </c:spPr>
          <c:invertIfNegative val="0"/>
          <c:cat>
            <c:strRef>
              <c:f>Sheet1!$A$2:$A$7</c:f>
              <c:strCache>
                <c:ptCount val="6"/>
                <c:pt idx="0">
                  <c:v>Vet/Active Duty</c:v>
                </c:pt>
                <c:pt idx="1">
                  <c:v>New/Exp Mom</c:v>
                </c:pt>
                <c:pt idx="2">
                  <c:v>Caregiver</c:v>
                </c:pt>
                <c:pt idx="3">
                  <c:v>LGBTQ+</c:v>
                </c:pt>
                <c:pt idx="4">
                  <c:v>Trauma Survivor</c:v>
                </c:pt>
                <c:pt idx="5">
                  <c:v>Student</c:v>
                </c:pt>
              </c:strCache>
            </c:strRef>
          </c:cat>
          <c:val>
            <c:numRef>
              <c:f>Sheet1!$B$2:$B$7</c:f>
              <c:numCache>
                <c:formatCode>0.00%</c:formatCode>
                <c:ptCount val="6"/>
                <c:pt idx="0">
                  <c:v>0.80269999999999997</c:v>
                </c:pt>
                <c:pt idx="1">
                  <c:v>0.83089999999999997</c:v>
                </c:pt>
                <c:pt idx="2">
                  <c:v>0.84119999999999995</c:v>
                </c:pt>
                <c:pt idx="3">
                  <c:v>0.92989999999999995</c:v>
                </c:pt>
                <c:pt idx="4">
                  <c:v>0.91649999999999998</c:v>
                </c:pt>
                <c:pt idx="5">
                  <c:v>0.88539999999999996</c:v>
                </c:pt>
              </c:numCache>
            </c:numRef>
          </c:val>
          <c:extLst>
            <c:ext xmlns:c16="http://schemas.microsoft.com/office/drawing/2014/chart" uri="{C3380CC4-5D6E-409C-BE32-E72D297353CC}">
              <c16:uniqueId val="{00000000-282B-4752-9601-E59B055867B5}"/>
            </c:ext>
          </c:extLst>
        </c:ser>
        <c:ser>
          <c:idx val="1"/>
          <c:order val="1"/>
          <c:tx>
            <c:strRef>
              <c:f>Sheet1!$C$1</c:f>
              <c:strCache>
                <c:ptCount val="1"/>
                <c:pt idx="0">
                  <c:v>Anxiety</c:v>
                </c:pt>
              </c:strCache>
            </c:strRef>
          </c:tx>
          <c:spPr>
            <a:solidFill>
              <a:schemeClr val="accent2"/>
            </a:solidFill>
            <a:ln>
              <a:noFill/>
            </a:ln>
            <a:effectLst/>
          </c:spPr>
          <c:invertIfNegative val="0"/>
          <c:cat>
            <c:strRef>
              <c:f>Sheet1!$A$2:$A$7</c:f>
              <c:strCache>
                <c:ptCount val="6"/>
                <c:pt idx="0">
                  <c:v>Vet/Active Duty</c:v>
                </c:pt>
                <c:pt idx="1">
                  <c:v>New/Exp Mom</c:v>
                </c:pt>
                <c:pt idx="2">
                  <c:v>Caregiver</c:v>
                </c:pt>
                <c:pt idx="3">
                  <c:v>LGBTQ+</c:v>
                </c:pt>
                <c:pt idx="4">
                  <c:v>Trauma Survivor</c:v>
                </c:pt>
                <c:pt idx="5">
                  <c:v>Student</c:v>
                </c:pt>
              </c:strCache>
            </c:strRef>
          </c:cat>
          <c:val>
            <c:numRef>
              <c:f>Sheet1!$C$2:$C$7</c:f>
              <c:numCache>
                <c:formatCode>0.00%</c:formatCode>
                <c:ptCount val="6"/>
                <c:pt idx="0">
                  <c:v>0.78600000000000003</c:v>
                </c:pt>
                <c:pt idx="1">
                  <c:v>0.81499999999999995</c:v>
                </c:pt>
                <c:pt idx="2">
                  <c:v>0.79659999999999997</c:v>
                </c:pt>
                <c:pt idx="3">
                  <c:v>0.85609999999999997</c:v>
                </c:pt>
                <c:pt idx="4">
                  <c:v>0.88349999999999995</c:v>
                </c:pt>
                <c:pt idx="5">
                  <c:v>0.81310000000000004</c:v>
                </c:pt>
              </c:numCache>
            </c:numRef>
          </c:val>
          <c:extLst>
            <c:ext xmlns:c16="http://schemas.microsoft.com/office/drawing/2014/chart" uri="{C3380CC4-5D6E-409C-BE32-E72D297353CC}">
              <c16:uniqueId val="{00000001-282B-4752-9601-E59B055867B5}"/>
            </c:ext>
          </c:extLst>
        </c:ser>
        <c:dLbls>
          <c:showLegendKey val="0"/>
          <c:showVal val="0"/>
          <c:showCatName val="0"/>
          <c:showSerName val="0"/>
          <c:showPercent val="0"/>
          <c:showBubbleSize val="0"/>
        </c:dLbls>
        <c:gapWidth val="182"/>
        <c:axId val="2051167328"/>
        <c:axId val="2050961312"/>
      </c:barChart>
      <c:catAx>
        <c:axId val="2051167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050961312"/>
        <c:crosses val="autoZero"/>
        <c:auto val="1"/>
        <c:lblAlgn val="ctr"/>
        <c:lblOffset val="100"/>
        <c:noMultiLvlLbl val="0"/>
      </c:catAx>
      <c:valAx>
        <c:axId val="205096131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51167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 Day</c:v>
                </c:pt>
              </c:strCache>
            </c:strRef>
          </c:tx>
          <c:spPr>
            <a:solidFill>
              <a:schemeClr val="accent1"/>
            </a:solidFill>
            <a:ln>
              <a:noFill/>
            </a:ln>
            <a:effectLst/>
          </c:spPr>
          <c:invertIfNegative val="0"/>
          <c:dLbls>
            <c:delete val="1"/>
          </c:dLbls>
          <c:cat>
            <c:strRef>
              <c:f>Sheet1!$A$2:$A$9</c:f>
              <c:strCache>
                <c:ptCount val="8"/>
                <c:pt idx="0">
                  <c:v>1/1 - 1/31</c:v>
                </c:pt>
                <c:pt idx="1">
                  <c:v>2/1 - 2/29</c:v>
                </c:pt>
                <c:pt idx="2">
                  <c:v>3/1 - 3/31</c:v>
                </c:pt>
                <c:pt idx="3">
                  <c:v>4/1 - 4/30</c:v>
                </c:pt>
                <c:pt idx="4">
                  <c:v>5/1 - 5/31</c:v>
                </c:pt>
                <c:pt idx="5">
                  <c:v>6/1 - 6/30</c:v>
                </c:pt>
                <c:pt idx="6">
                  <c:v>7/1 - 7/31</c:v>
                </c:pt>
                <c:pt idx="7">
                  <c:v>8/1 - 8/31</c:v>
                </c:pt>
              </c:strCache>
            </c:strRef>
          </c:cat>
          <c:val>
            <c:numRef>
              <c:f>Sheet1!$B$2:$B$9</c:f>
              <c:numCache>
                <c:formatCode>General</c:formatCode>
                <c:ptCount val="8"/>
                <c:pt idx="0">
                  <c:v>308</c:v>
                </c:pt>
                <c:pt idx="1">
                  <c:v>311</c:v>
                </c:pt>
                <c:pt idx="2">
                  <c:v>356</c:v>
                </c:pt>
                <c:pt idx="3">
                  <c:v>524</c:v>
                </c:pt>
                <c:pt idx="4">
                  <c:v>1450</c:v>
                </c:pt>
                <c:pt idx="5">
                  <c:v>1559</c:v>
                </c:pt>
                <c:pt idx="6">
                  <c:v>1602</c:v>
                </c:pt>
                <c:pt idx="7">
                  <c:v>1958</c:v>
                </c:pt>
              </c:numCache>
            </c:numRef>
          </c:val>
          <c:extLst>
            <c:ext xmlns:c16="http://schemas.microsoft.com/office/drawing/2014/chart" uri="{C3380CC4-5D6E-409C-BE32-E72D297353CC}">
              <c16:uniqueId val="{00000000-9C4F-4EF5-8B28-CA08B5560B4A}"/>
            </c:ext>
          </c:extLst>
        </c:ser>
        <c:dLbls>
          <c:dLblPos val="outEnd"/>
          <c:showLegendKey val="0"/>
          <c:showVal val="1"/>
          <c:showCatName val="0"/>
          <c:showSerName val="0"/>
          <c:showPercent val="0"/>
          <c:showBubbleSize val="0"/>
        </c:dLbls>
        <c:gapWidth val="219"/>
        <c:overlap val="-27"/>
        <c:axId val="907964096"/>
        <c:axId val="905666640"/>
      </c:barChart>
      <c:catAx>
        <c:axId val="907964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905666640"/>
        <c:crosses val="autoZero"/>
        <c:auto val="1"/>
        <c:lblAlgn val="ctr"/>
        <c:lblOffset val="100"/>
        <c:noMultiLvlLbl val="0"/>
      </c:catAx>
      <c:valAx>
        <c:axId val="905666640"/>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7964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179570618326653E-2"/>
          <c:y val="4.9366916269571147E-2"/>
          <c:w val="0.93728838722844066"/>
          <c:h val="0.80188590449338815"/>
        </c:manualLayout>
      </c:layout>
      <c:barChart>
        <c:barDir val="col"/>
        <c:grouping val="clustered"/>
        <c:varyColors val="0"/>
        <c:ser>
          <c:idx val="0"/>
          <c:order val="0"/>
          <c:tx>
            <c:strRef>
              <c:f>Sheet1!$B$1</c:f>
              <c:strCache>
                <c:ptCount val="1"/>
                <c:pt idx="0">
                  <c:v>Depression Screenings</c:v>
                </c:pt>
              </c:strCache>
            </c:strRef>
          </c:tx>
          <c:spPr>
            <a:solidFill>
              <a:schemeClr val="accent1"/>
            </a:solidFill>
            <a:ln>
              <a:noFill/>
            </a:ln>
            <a:effectLst/>
          </c:spPr>
          <c:invertIfNegative val="0"/>
          <c:cat>
            <c:strRef>
              <c:f>Sheet1!$A$2:$A$9</c:f>
              <c:strCache>
                <c:ptCount val="8"/>
                <c:pt idx="0">
                  <c:v>January</c:v>
                </c:pt>
                <c:pt idx="1">
                  <c:v>February</c:v>
                </c:pt>
                <c:pt idx="2">
                  <c:v>March</c:v>
                </c:pt>
                <c:pt idx="3">
                  <c:v>April</c:v>
                </c:pt>
                <c:pt idx="4">
                  <c:v>May</c:v>
                </c:pt>
                <c:pt idx="5">
                  <c:v>June</c:v>
                </c:pt>
                <c:pt idx="6">
                  <c:v>July</c:v>
                </c:pt>
                <c:pt idx="7">
                  <c:v>August</c:v>
                </c:pt>
              </c:strCache>
            </c:strRef>
          </c:cat>
          <c:val>
            <c:numRef>
              <c:f>Sheet1!$B$2:$B$9</c:f>
              <c:numCache>
                <c:formatCode>General</c:formatCode>
                <c:ptCount val="8"/>
                <c:pt idx="0">
                  <c:v>444</c:v>
                </c:pt>
                <c:pt idx="1">
                  <c:v>481</c:v>
                </c:pt>
                <c:pt idx="2">
                  <c:v>532</c:v>
                </c:pt>
                <c:pt idx="3">
                  <c:v>727</c:v>
                </c:pt>
                <c:pt idx="4">
                  <c:v>2195</c:v>
                </c:pt>
                <c:pt idx="5">
                  <c:v>2476</c:v>
                </c:pt>
                <c:pt idx="6">
                  <c:v>2754</c:v>
                </c:pt>
                <c:pt idx="7">
                  <c:v>3594</c:v>
                </c:pt>
              </c:numCache>
            </c:numRef>
          </c:val>
          <c:extLst>
            <c:ext xmlns:c16="http://schemas.microsoft.com/office/drawing/2014/chart" uri="{C3380CC4-5D6E-409C-BE32-E72D297353CC}">
              <c16:uniqueId val="{00000000-ED40-4DD9-9921-C36CEF70DD3B}"/>
            </c:ext>
          </c:extLst>
        </c:ser>
        <c:dLbls>
          <c:showLegendKey val="0"/>
          <c:showVal val="0"/>
          <c:showCatName val="0"/>
          <c:showSerName val="0"/>
          <c:showPercent val="0"/>
          <c:showBubbleSize val="0"/>
        </c:dLbls>
        <c:gapWidth val="219"/>
        <c:overlap val="-27"/>
        <c:axId val="368591472"/>
        <c:axId val="343305792"/>
      </c:barChart>
      <c:catAx>
        <c:axId val="36859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3305792"/>
        <c:crosses val="autoZero"/>
        <c:auto val="1"/>
        <c:lblAlgn val="ctr"/>
        <c:lblOffset val="100"/>
        <c:noMultiLvlLbl val="0"/>
      </c:catAx>
      <c:valAx>
        <c:axId val="343305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859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1800" b="0" i="0" baseline="0" dirty="0">
                <a:effectLst/>
              </a:rPr>
              <a:t>Depression Screeners, Percent Moderate to Severe</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Sheet1!$A$2:$A$9</c:f>
              <c:strCache>
                <c:ptCount val="8"/>
                <c:pt idx="0">
                  <c:v>Jan</c:v>
                </c:pt>
                <c:pt idx="1">
                  <c:v>Feb</c:v>
                </c:pt>
                <c:pt idx="2">
                  <c:v>Mar</c:v>
                </c:pt>
                <c:pt idx="3">
                  <c:v>Apr</c:v>
                </c:pt>
                <c:pt idx="4">
                  <c:v>May</c:v>
                </c:pt>
                <c:pt idx="5">
                  <c:v>June</c:v>
                </c:pt>
                <c:pt idx="6">
                  <c:v>July</c:v>
                </c:pt>
                <c:pt idx="7">
                  <c:v>August</c:v>
                </c:pt>
              </c:strCache>
            </c:strRef>
          </c:cat>
          <c:val>
            <c:numRef>
              <c:f>Sheet1!$B$2:$B$9</c:f>
              <c:numCache>
                <c:formatCode>0.00%</c:formatCode>
                <c:ptCount val="8"/>
                <c:pt idx="0">
                  <c:v>0.78259999999999996</c:v>
                </c:pt>
                <c:pt idx="1">
                  <c:v>0.79910000000000003</c:v>
                </c:pt>
                <c:pt idx="2">
                  <c:v>0.83399999999999996</c:v>
                </c:pt>
                <c:pt idx="3">
                  <c:v>0.82050000000000001</c:v>
                </c:pt>
                <c:pt idx="4">
                  <c:v>0.80474616119315256</c:v>
                </c:pt>
                <c:pt idx="5">
                  <c:v>0.8332750080758049</c:v>
                </c:pt>
                <c:pt idx="6">
                  <c:v>0.84560433769366794</c:v>
                </c:pt>
                <c:pt idx="7">
                  <c:v>0.84809999999999997</c:v>
                </c:pt>
              </c:numCache>
            </c:numRef>
          </c:val>
          <c:extLst>
            <c:ext xmlns:c16="http://schemas.microsoft.com/office/drawing/2014/chart" uri="{C3380CC4-5D6E-409C-BE32-E72D297353CC}">
              <c16:uniqueId val="{00000000-3596-40A1-BCC0-AAA029EA31FD}"/>
            </c:ext>
          </c:extLst>
        </c:ser>
        <c:dLbls>
          <c:showLegendKey val="0"/>
          <c:showVal val="0"/>
          <c:showCatName val="0"/>
          <c:showSerName val="0"/>
          <c:showPercent val="0"/>
          <c:showBubbleSize val="0"/>
        </c:dLbls>
        <c:gapWidth val="219"/>
        <c:overlap val="-27"/>
        <c:axId val="1454092048"/>
        <c:axId val="1459626640"/>
      </c:barChart>
      <c:catAx>
        <c:axId val="145409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459626640"/>
        <c:crosses val="autoZero"/>
        <c:auto val="1"/>
        <c:lblAlgn val="ctr"/>
        <c:lblOffset val="100"/>
        <c:noMultiLvlLbl val="0"/>
      </c:catAx>
      <c:valAx>
        <c:axId val="1459626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454092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Anxiety Screeners,</a:t>
            </a:r>
            <a:r>
              <a:rPr lang="en-US" baseline="0" dirty="0"/>
              <a:t> Percent Moderate to Severe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Sheet1!$A$2:$A$9</c:f>
              <c:strCache>
                <c:ptCount val="8"/>
                <c:pt idx="0">
                  <c:v>Jan</c:v>
                </c:pt>
                <c:pt idx="1">
                  <c:v>Feb</c:v>
                </c:pt>
                <c:pt idx="2">
                  <c:v>Mar</c:v>
                </c:pt>
                <c:pt idx="3">
                  <c:v>Apr</c:v>
                </c:pt>
                <c:pt idx="4">
                  <c:v>May</c:v>
                </c:pt>
                <c:pt idx="5">
                  <c:v>June</c:v>
                </c:pt>
                <c:pt idx="6">
                  <c:v>July</c:v>
                </c:pt>
                <c:pt idx="7">
                  <c:v>August</c:v>
                </c:pt>
              </c:strCache>
            </c:strRef>
          </c:cat>
          <c:val>
            <c:numRef>
              <c:f>Sheet1!$B$2:$B$9</c:f>
              <c:numCache>
                <c:formatCode>0.00%</c:formatCode>
                <c:ptCount val="8"/>
                <c:pt idx="0">
                  <c:v>0.70679999999999998</c:v>
                </c:pt>
                <c:pt idx="1">
                  <c:v>0.7389</c:v>
                </c:pt>
                <c:pt idx="2">
                  <c:v>0.75560000000000005</c:v>
                </c:pt>
                <c:pt idx="3">
                  <c:v>0.73270000000000002</c:v>
                </c:pt>
                <c:pt idx="4">
                  <c:v>0.73329999999999995</c:v>
                </c:pt>
                <c:pt idx="5">
                  <c:v>0.77159999999999995</c:v>
                </c:pt>
                <c:pt idx="6">
                  <c:v>0.78959999999999997</c:v>
                </c:pt>
                <c:pt idx="7">
                  <c:v>0.7923</c:v>
                </c:pt>
              </c:numCache>
            </c:numRef>
          </c:val>
          <c:extLst>
            <c:ext xmlns:c16="http://schemas.microsoft.com/office/drawing/2014/chart" uri="{C3380CC4-5D6E-409C-BE32-E72D297353CC}">
              <c16:uniqueId val="{00000000-5522-44FF-8BCE-A5AE55AB91F0}"/>
            </c:ext>
          </c:extLst>
        </c:ser>
        <c:dLbls>
          <c:showLegendKey val="0"/>
          <c:showVal val="0"/>
          <c:showCatName val="0"/>
          <c:showSerName val="0"/>
          <c:showPercent val="0"/>
          <c:showBubbleSize val="0"/>
        </c:dLbls>
        <c:gapWidth val="219"/>
        <c:overlap val="-27"/>
        <c:axId val="1558663743"/>
        <c:axId val="1641436895"/>
      </c:barChart>
      <c:catAx>
        <c:axId val="1558663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1436895"/>
        <c:crosses val="autoZero"/>
        <c:auto val="1"/>
        <c:lblAlgn val="ctr"/>
        <c:lblOffset val="100"/>
        <c:noMultiLvlLbl val="0"/>
      </c:catAx>
      <c:valAx>
        <c:axId val="164143689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8663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Nearly Every Day</c:v>
                </c:pt>
              </c:strCache>
            </c:strRef>
          </c:tx>
          <c:spPr>
            <a:solidFill>
              <a:schemeClr val="accent1"/>
            </a:solidFill>
            <a:ln>
              <a:noFill/>
            </a:ln>
            <a:effectLst/>
          </c:spPr>
          <c:invertIfNegative val="0"/>
          <c:dLbls>
            <c:dLbl>
              <c:idx val="6"/>
              <c:layout>
                <c:manualLayout>
                  <c:x val="-1.9367701509541441E-2"/>
                  <c:y val="-2.84957113954351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A89-4D8F-BA98-2F2C303DC3F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mmm\-yy</c:formatCode>
                <c:ptCount val="8"/>
                <c:pt idx="0">
                  <c:v>43831</c:v>
                </c:pt>
                <c:pt idx="1">
                  <c:v>43862</c:v>
                </c:pt>
                <c:pt idx="2">
                  <c:v>43891</c:v>
                </c:pt>
                <c:pt idx="3">
                  <c:v>43922</c:v>
                </c:pt>
                <c:pt idx="4">
                  <c:v>43952</c:v>
                </c:pt>
                <c:pt idx="5" formatCode="d\-mmm">
                  <c:v>44002</c:v>
                </c:pt>
                <c:pt idx="6" formatCode="d\-mmm">
                  <c:v>44032</c:v>
                </c:pt>
                <c:pt idx="7">
                  <c:v>44044</c:v>
                </c:pt>
              </c:numCache>
            </c:numRef>
          </c:cat>
          <c:val>
            <c:numRef>
              <c:f>Sheet1!$B$2:$B$9</c:f>
              <c:numCache>
                <c:formatCode>0.00%</c:formatCode>
                <c:ptCount val="8"/>
                <c:pt idx="0">
                  <c:v>0.16600000000000001</c:v>
                </c:pt>
                <c:pt idx="1">
                  <c:v>0.17499999999999999</c:v>
                </c:pt>
                <c:pt idx="2">
                  <c:v>0.20599999999999999</c:v>
                </c:pt>
                <c:pt idx="3">
                  <c:v>0.183</c:v>
                </c:pt>
                <c:pt idx="4">
                  <c:v>0.17480000000000001</c:v>
                </c:pt>
                <c:pt idx="5">
                  <c:v>0.1966054700118445</c:v>
                </c:pt>
                <c:pt idx="6">
                  <c:v>0.20773377079915631</c:v>
                </c:pt>
                <c:pt idx="7">
                  <c:v>0.21540000000000001</c:v>
                </c:pt>
              </c:numCache>
            </c:numRef>
          </c:val>
          <c:extLst>
            <c:ext xmlns:c16="http://schemas.microsoft.com/office/drawing/2014/chart" uri="{C3380CC4-5D6E-409C-BE32-E72D297353CC}">
              <c16:uniqueId val="{00000000-3A89-4D8F-BA98-2F2C303DC3F1}"/>
            </c:ext>
          </c:extLst>
        </c:ser>
        <c:ser>
          <c:idx val="1"/>
          <c:order val="1"/>
          <c:tx>
            <c:strRef>
              <c:f>Sheet1!$C$1</c:f>
              <c:strCache>
                <c:ptCount val="1"/>
                <c:pt idx="0">
                  <c:v>% More Than Half the Days</c:v>
                </c:pt>
              </c:strCache>
            </c:strRef>
          </c:tx>
          <c:spPr>
            <a:solidFill>
              <a:schemeClr val="accent2"/>
            </a:solidFill>
            <a:ln>
              <a:noFill/>
            </a:ln>
            <a:effectLst/>
          </c:spPr>
          <c:invertIfNegative val="0"/>
          <c:dLbls>
            <c:dLbl>
              <c:idx val="1"/>
              <c:layout>
                <c:manualLayout>
                  <c:x val="6.835659356308702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A89-4D8F-BA98-2F2C303DC3F1}"/>
                </c:ext>
              </c:extLst>
            </c:dLbl>
            <c:dLbl>
              <c:idx val="6"/>
              <c:layout>
                <c:manualLayout>
                  <c:x val="6.835659356308743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A89-4D8F-BA98-2F2C303DC3F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mmm\-yy</c:formatCode>
                <c:ptCount val="8"/>
                <c:pt idx="0">
                  <c:v>43831</c:v>
                </c:pt>
                <c:pt idx="1">
                  <c:v>43862</c:v>
                </c:pt>
                <c:pt idx="2">
                  <c:v>43891</c:v>
                </c:pt>
                <c:pt idx="3">
                  <c:v>43922</c:v>
                </c:pt>
                <c:pt idx="4">
                  <c:v>43952</c:v>
                </c:pt>
                <c:pt idx="5" formatCode="d\-mmm">
                  <c:v>44002</c:v>
                </c:pt>
                <c:pt idx="6" formatCode="d\-mmm">
                  <c:v>44032</c:v>
                </c:pt>
                <c:pt idx="7">
                  <c:v>44044</c:v>
                </c:pt>
              </c:numCache>
            </c:numRef>
          </c:cat>
          <c:val>
            <c:numRef>
              <c:f>Sheet1!$C$2:$C$9</c:f>
              <c:numCache>
                <c:formatCode>0.00%</c:formatCode>
                <c:ptCount val="8"/>
                <c:pt idx="0">
                  <c:v>0.13200000000000001</c:v>
                </c:pt>
                <c:pt idx="1">
                  <c:v>0.13500000000000001</c:v>
                </c:pt>
                <c:pt idx="2">
                  <c:v>0.14599999999999999</c:v>
                </c:pt>
                <c:pt idx="3">
                  <c:v>0.14099999999999999</c:v>
                </c:pt>
                <c:pt idx="4">
                  <c:v>0.13619999999999999</c:v>
                </c:pt>
                <c:pt idx="5">
                  <c:v>0.1465893184020674</c:v>
                </c:pt>
                <c:pt idx="6">
                  <c:v>0.14988282165455824</c:v>
                </c:pt>
                <c:pt idx="7">
                  <c:v>0.1525</c:v>
                </c:pt>
              </c:numCache>
            </c:numRef>
          </c:val>
          <c:extLst>
            <c:ext xmlns:c16="http://schemas.microsoft.com/office/drawing/2014/chart" uri="{C3380CC4-5D6E-409C-BE32-E72D297353CC}">
              <c16:uniqueId val="{00000001-3A89-4D8F-BA98-2F2C303DC3F1}"/>
            </c:ext>
          </c:extLst>
        </c:ser>
        <c:dLbls>
          <c:showLegendKey val="0"/>
          <c:showVal val="1"/>
          <c:showCatName val="0"/>
          <c:showSerName val="0"/>
          <c:showPercent val="0"/>
          <c:showBubbleSize val="0"/>
        </c:dLbls>
        <c:gapWidth val="200"/>
        <c:axId val="1523730656"/>
        <c:axId val="1523867008"/>
      </c:barChart>
      <c:lineChart>
        <c:grouping val="standard"/>
        <c:varyColors val="0"/>
        <c:ser>
          <c:idx val="2"/>
          <c:order val="2"/>
          <c:tx>
            <c:strRef>
              <c:f>Sheet1!$D$1</c:f>
              <c:strCache>
                <c:ptCount val="1"/>
                <c:pt idx="0">
                  <c:v>Total Number, Half to Nearly Every Day</c:v>
                </c:pt>
              </c:strCache>
            </c:strRef>
          </c:tx>
          <c:spPr>
            <a:ln w="28575"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3A89-4D8F-BA98-2F2C303DC3F1}"/>
                </c:ext>
              </c:extLst>
            </c:dLbl>
            <c:dLbl>
              <c:idx val="1"/>
              <c:delete val="1"/>
              <c:extLst>
                <c:ext xmlns:c15="http://schemas.microsoft.com/office/drawing/2012/chart" uri="{CE6537A1-D6FC-4f65-9D91-7224C49458BB}"/>
                <c:ext xmlns:c16="http://schemas.microsoft.com/office/drawing/2014/chart" uri="{C3380CC4-5D6E-409C-BE32-E72D297353CC}">
                  <c16:uniqueId val="{00000007-3A89-4D8F-BA98-2F2C303DC3F1}"/>
                </c:ext>
              </c:extLst>
            </c:dLbl>
            <c:dLbl>
              <c:idx val="2"/>
              <c:delete val="1"/>
              <c:extLst>
                <c:ext xmlns:c15="http://schemas.microsoft.com/office/drawing/2012/chart" uri="{CE6537A1-D6FC-4f65-9D91-7224C49458BB}"/>
                <c:ext xmlns:c16="http://schemas.microsoft.com/office/drawing/2014/chart" uri="{C3380CC4-5D6E-409C-BE32-E72D297353CC}">
                  <c16:uniqueId val="{00000006-3A89-4D8F-BA98-2F2C303DC3F1}"/>
                </c:ext>
              </c:extLst>
            </c:dLbl>
            <c:dLbl>
              <c:idx val="3"/>
              <c:delete val="1"/>
              <c:extLst>
                <c:ext xmlns:c15="http://schemas.microsoft.com/office/drawing/2012/chart" uri="{CE6537A1-D6FC-4f65-9D91-7224C49458BB}"/>
                <c:ext xmlns:c16="http://schemas.microsoft.com/office/drawing/2014/chart" uri="{C3380CC4-5D6E-409C-BE32-E72D297353CC}">
                  <c16:uniqueId val="{00000005-3A89-4D8F-BA98-2F2C303DC3F1}"/>
                </c:ext>
              </c:extLst>
            </c:dLbl>
            <c:dLbl>
              <c:idx val="4"/>
              <c:delete val="1"/>
              <c:extLst>
                <c:ext xmlns:c15="http://schemas.microsoft.com/office/drawing/2012/chart" uri="{CE6537A1-D6FC-4f65-9D91-7224C49458BB}"/>
                <c:ext xmlns:c16="http://schemas.microsoft.com/office/drawing/2014/chart" uri="{C3380CC4-5D6E-409C-BE32-E72D297353CC}">
                  <c16:uniqueId val="{00000004-3A89-4D8F-BA98-2F2C303DC3F1}"/>
                </c:ext>
              </c:extLst>
            </c:dLbl>
            <c:dLbl>
              <c:idx val="5"/>
              <c:layout>
                <c:manualLayout>
                  <c:x val="1.3671318712617404E-2"/>
                  <c:y val="8.548713418630444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8302433073108811E-2"/>
                      <c:h val="5.3573966970942792E-2"/>
                    </c:manualLayout>
                  </c15:layout>
                </c:ext>
                <c:ext xmlns:c16="http://schemas.microsoft.com/office/drawing/2014/chart" uri="{C3380CC4-5D6E-409C-BE32-E72D297353CC}">
                  <c16:uniqueId val="{00000009-3A89-4D8F-BA98-2F2C303DC3F1}"/>
                </c:ext>
              </c:extLst>
            </c:dLbl>
            <c:dLbl>
              <c:idx val="6"/>
              <c:layout>
                <c:manualLayout>
                  <c:x val="-5.6963827969241203E-3"/>
                  <c:y val="-6.554013620950049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A89-4D8F-BA98-2F2C303DC3F1}"/>
                </c:ext>
              </c:extLst>
            </c:dLbl>
            <c:dLbl>
              <c:idx val="7"/>
              <c:layout>
                <c:manualLayout>
                  <c:x val="5.6963827969239529E-3"/>
                  <c:y val="-5.6991422790869974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07-4E32-82F5-A162A149846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mmm\-yy</c:formatCode>
                <c:ptCount val="8"/>
                <c:pt idx="0">
                  <c:v>43831</c:v>
                </c:pt>
                <c:pt idx="1">
                  <c:v>43862</c:v>
                </c:pt>
                <c:pt idx="2">
                  <c:v>43891</c:v>
                </c:pt>
                <c:pt idx="3">
                  <c:v>43922</c:v>
                </c:pt>
                <c:pt idx="4">
                  <c:v>43952</c:v>
                </c:pt>
                <c:pt idx="5" formatCode="d\-mmm">
                  <c:v>44002</c:v>
                </c:pt>
                <c:pt idx="6" formatCode="d\-mmm">
                  <c:v>44032</c:v>
                </c:pt>
                <c:pt idx="7">
                  <c:v>44044</c:v>
                </c:pt>
              </c:numCache>
            </c:numRef>
          </c:cat>
          <c:val>
            <c:numRef>
              <c:f>Sheet1!$D$2:$D$9</c:f>
              <c:numCache>
                <c:formatCode>General</c:formatCode>
                <c:ptCount val="8"/>
                <c:pt idx="0">
                  <c:v>4205</c:v>
                </c:pt>
                <c:pt idx="1">
                  <c:v>4537</c:v>
                </c:pt>
                <c:pt idx="2">
                  <c:v>5871</c:v>
                </c:pt>
                <c:pt idx="3">
                  <c:v>7061</c:v>
                </c:pt>
                <c:pt idx="4">
                  <c:v>21165</c:v>
                </c:pt>
                <c:pt idx="5">
                  <c:v>25498</c:v>
                </c:pt>
                <c:pt idx="6">
                  <c:v>30519</c:v>
                </c:pt>
                <c:pt idx="7">
                  <c:v>41008</c:v>
                </c:pt>
              </c:numCache>
            </c:numRef>
          </c:val>
          <c:smooth val="0"/>
          <c:extLst>
            <c:ext xmlns:c16="http://schemas.microsoft.com/office/drawing/2014/chart" uri="{C3380CC4-5D6E-409C-BE32-E72D297353CC}">
              <c16:uniqueId val="{00000002-3A89-4D8F-BA98-2F2C303DC3F1}"/>
            </c:ext>
          </c:extLst>
        </c:ser>
        <c:dLbls>
          <c:showLegendKey val="0"/>
          <c:showVal val="1"/>
          <c:showCatName val="0"/>
          <c:showSerName val="0"/>
          <c:showPercent val="0"/>
          <c:showBubbleSize val="0"/>
        </c:dLbls>
        <c:marker val="1"/>
        <c:smooth val="0"/>
        <c:axId val="1519999088"/>
        <c:axId val="1523872000"/>
      </c:lineChart>
      <c:dateAx>
        <c:axId val="152373065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23867008"/>
        <c:crosses val="autoZero"/>
        <c:auto val="1"/>
        <c:lblOffset val="100"/>
        <c:baseTimeUnit val="months"/>
      </c:dateAx>
      <c:valAx>
        <c:axId val="15238670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23730656"/>
        <c:crosses val="autoZero"/>
        <c:crossBetween val="between"/>
      </c:valAx>
      <c:valAx>
        <c:axId val="152387200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9999088"/>
        <c:crosses val="max"/>
        <c:crossBetween val="between"/>
      </c:valAx>
      <c:dateAx>
        <c:axId val="1519999088"/>
        <c:scaling>
          <c:orientation val="minMax"/>
        </c:scaling>
        <c:delete val="1"/>
        <c:axPos val="b"/>
        <c:numFmt formatCode="mmm\-yy" sourceLinked="1"/>
        <c:majorTickMark val="out"/>
        <c:minorTickMark val="none"/>
        <c:tickLblPos val="nextTo"/>
        <c:crossAx val="1523872000"/>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Depression</c:v>
                </c:pt>
              </c:strCache>
            </c:strRef>
          </c:tx>
          <c:spPr>
            <a:solidFill>
              <a:schemeClr val="accent1"/>
            </a:solidFill>
            <a:ln>
              <a:noFill/>
            </a:ln>
            <a:effectLst/>
          </c:spPr>
          <c:invertIfNegative val="0"/>
          <c:cat>
            <c:strRef>
              <c:f>Sheet1!$A$2:$A$8</c:f>
              <c:strCache>
                <c:ptCount val="7"/>
                <c:pt idx="0">
                  <c:v>"11-17"</c:v>
                </c:pt>
                <c:pt idx="1">
                  <c:v>"18-24"</c:v>
                </c:pt>
                <c:pt idx="2">
                  <c:v>"25-34"</c:v>
                </c:pt>
                <c:pt idx="3">
                  <c:v>"35-44"</c:v>
                </c:pt>
                <c:pt idx="4">
                  <c:v>"45-54"</c:v>
                </c:pt>
                <c:pt idx="5">
                  <c:v>"55-64"</c:v>
                </c:pt>
                <c:pt idx="6">
                  <c:v>"65+"</c:v>
                </c:pt>
              </c:strCache>
            </c:strRef>
          </c:cat>
          <c:val>
            <c:numRef>
              <c:f>Sheet1!$B$2:$B$8</c:f>
              <c:numCache>
                <c:formatCode>0.00%</c:formatCode>
                <c:ptCount val="7"/>
                <c:pt idx="0">
                  <c:v>0.90469999999999995</c:v>
                </c:pt>
                <c:pt idx="1">
                  <c:v>0.87619999999999998</c:v>
                </c:pt>
                <c:pt idx="2">
                  <c:v>0.81189999999999996</c:v>
                </c:pt>
                <c:pt idx="3">
                  <c:v>0.74850000000000005</c:v>
                </c:pt>
                <c:pt idx="4">
                  <c:v>0.72789999999999999</c:v>
                </c:pt>
                <c:pt idx="5">
                  <c:v>0.67700000000000005</c:v>
                </c:pt>
                <c:pt idx="6">
                  <c:v>0.66859999999999997</c:v>
                </c:pt>
              </c:numCache>
            </c:numRef>
          </c:val>
          <c:extLst>
            <c:ext xmlns:c16="http://schemas.microsoft.com/office/drawing/2014/chart" uri="{C3380CC4-5D6E-409C-BE32-E72D297353CC}">
              <c16:uniqueId val="{00000000-1203-488F-9E44-6CA2DAD90B21}"/>
            </c:ext>
          </c:extLst>
        </c:ser>
        <c:ser>
          <c:idx val="1"/>
          <c:order val="1"/>
          <c:tx>
            <c:strRef>
              <c:f>Sheet1!$C$1</c:f>
              <c:strCache>
                <c:ptCount val="1"/>
                <c:pt idx="0">
                  <c:v>Anxiety</c:v>
                </c:pt>
              </c:strCache>
            </c:strRef>
          </c:tx>
          <c:spPr>
            <a:solidFill>
              <a:schemeClr val="accent2"/>
            </a:solidFill>
            <a:ln>
              <a:noFill/>
            </a:ln>
            <a:effectLst/>
          </c:spPr>
          <c:invertIfNegative val="0"/>
          <c:cat>
            <c:strRef>
              <c:f>Sheet1!$A$2:$A$8</c:f>
              <c:strCache>
                <c:ptCount val="7"/>
                <c:pt idx="0">
                  <c:v>"11-17"</c:v>
                </c:pt>
                <c:pt idx="1">
                  <c:v>"18-24"</c:v>
                </c:pt>
                <c:pt idx="2">
                  <c:v>"25-34"</c:v>
                </c:pt>
                <c:pt idx="3">
                  <c:v>"35-44"</c:v>
                </c:pt>
                <c:pt idx="4">
                  <c:v>"45-54"</c:v>
                </c:pt>
                <c:pt idx="5">
                  <c:v>"55-64"</c:v>
                </c:pt>
                <c:pt idx="6">
                  <c:v>"65+"</c:v>
                </c:pt>
              </c:strCache>
            </c:strRef>
          </c:cat>
          <c:val>
            <c:numRef>
              <c:f>Sheet1!$C$2:$C$8</c:f>
              <c:numCache>
                <c:formatCode>0.00%</c:formatCode>
                <c:ptCount val="7"/>
                <c:pt idx="0">
                  <c:v>0.83279999999999998</c:v>
                </c:pt>
                <c:pt idx="1">
                  <c:v>0.81179999999999997</c:v>
                </c:pt>
                <c:pt idx="2">
                  <c:v>0.78090000000000004</c:v>
                </c:pt>
                <c:pt idx="3">
                  <c:v>0.74239999999999995</c:v>
                </c:pt>
                <c:pt idx="4">
                  <c:v>0.72009999999999996</c:v>
                </c:pt>
                <c:pt idx="5">
                  <c:v>0.67049999999999998</c:v>
                </c:pt>
                <c:pt idx="6">
                  <c:v>0.65329999999999999</c:v>
                </c:pt>
              </c:numCache>
            </c:numRef>
          </c:val>
          <c:extLst>
            <c:ext xmlns:c16="http://schemas.microsoft.com/office/drawing/2014/chart" uri="{C3380CC4-5D6E-409C-BE32-E72D297353CC}">
              <c16:uniqueId val="{00000001-1203-488F-9E44-6CA2DAD90B21}"/>
            </c:ext>
          </c:extLst>
        </c:ser>
        <c:dLbls>
          <c:showLegendKey val="0"/>
          <c:showVal val="0"/>
          <c:showCatName val="0"/>
          <c:showSerName val="0"/>
          <c:showPercent val="0"/>
          <c:showBubbleSize val="0"/>
        </c:dLbls>
        <c:gapWidth val="219"/>
        <c:overlap val="-27"/>
        <c:axId val="2051162928"/>
        <c:axId val="2050980864"/>
      </c:barChart>
      <c:catAx>
        <c:axId val="205116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50980864"/>
        <c:crosses val="autoZero"/>
        <c:auto val="1"/>
        <c:lblAlgn val="ctr"/>
        <c:lblOffset val="100"/>
        <c:noMultiLvlLbl val="0"/>
      </c:catAx>
      <c:valAx>
        <c:axId val="20509808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51162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a:t>
            </a:r>
            <a:r>
              <a:rPr lang="en-US" baseline="0" dirty="0"/>
              <a:t> with Suicidal Ideation More than half or Nearly every day, August 2020</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Sheet1!$A$2:$A$8</c:f>
              <c:strCache>
                <c:ptCount val="7"/>
                <c:pt idx="0">
                  <c:v>11-17</c:v>
                </c:pt>
                <c:pt idx="1">
                  <c:v>18-24</c:v>
                </c:pt>
                <c:pt idx="2">
                  <c:v>25-34</c:v>
                </c:pt>
                <c:pt idx="3">
                  <c:v>35-44</c:v>
                </c:pt>
                <c:pt idx="4">
                  <c:v>45-54</c:v>
                </c:pt>
                <c:pt idx="5">
                  <c:v>55-64</c:v>
                </c:pt>
                <c:pt idx="6">
                  <c:v>65+</c:v>
                </c:pt>
              </c:strCache>
            </c:strRef>
          </c:cat>
          <c:val>
            <c:numRef>
              <c:f>Sheet1!$B$2:$B$8</c:f>
              <c:numCache>
                <c:formatCode>0.00%</c:formatCode>
                <c:ptCount val="7"/>
                <c:pt idx="0">
                  <c:v>0.50470000000000004</c:v>
                </c:pt>
                <c:pt idx="1">
                  <c:v>0.37430000000000002</c:v>
                </c:pt>
                <c:pt idx="2">
                  <c:v>0.24970000000000001</c:v>
                </c:pt>
                <c:pt idx="3">
                  <c:v>0.1968</c:v>
                </c:pt>
                <c:pt idx="4">
                  <c:v>0.1903</c:v>
                </c:pt>
                <c:pt idx="5">
                  <c:v>0.185</c:v>
                </c:pt>
                <c:pt idx="6">
                  <c:v>0.14779999999999999</c:v>
                </c:pt>
              </c:numCache>
            </c:numRef>
          </c:val>
          <c:extLst>
            <c:ext xmlns:c16="http://schemas.microsoft.com/office/drawing/2014/chart" uri="{C3380CC4-5D6E-409C-BE32-E72D297353CC}">
              <c16:uniqueId val="{00000000-B0ED-4C4E-9B7B-6443DCE18BDC}"/>
            </c:ext>
          </c:extLst>
        </c:ser>
        <c:dLbls>
          <c:showLegendKey val="0"/>
          <c:showVal val="0"/>
          <c:showCatName val="0"/>
          <c:showSerName val="0"/>
          <c:showPercent val="0"/>
          <c:showBubbleSize val="0"/>
        </c:dLbls>
        <c:gapWidth val="219"/>
        <c:overlap val="-27"/>
        <c:axId val="2012207215"/>
        <c:axId val="2010544687"/>
      </c:barChart>
      <c:catAx>
        <c:axId val="2012207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0544687"/>
        <c:crosses val="autoZero"/>
        <c:auto val="1"/>
        <c:lblAlgn val="ctr"/>
        <c:lblOffset val="100"/>
        <c:noMultiLvlLbl val="0"/>
      </c:catAx>
      <c:valAx>
        <c:axId val="201054468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22072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Screeners At Risk</c:v>
                </c:pt>
              </c:strCache>
            </c:strRef>
          </c:tx>
          <c:spPr>
            <a:solidFill>
              <a:schemeClr val="accent1"/>
            </a:solidFill>
            <a:ln>
              <a:noFill/>
            </a:ln>
            <a:effectLst/>
          </c:spPr>
          <c:invertIfNegative val="0"/>
          <c:cat>
            <c:strRef>
              <c:f>Sheet1!$A$2:$A$12</c:f>
              <c:strCache>
                <c:ptCount val="11"/>
                <c:pt idx="0">
                  <c:v>Oct</c:v>
                </c:pt>
                <c:pt idx="1">
                  <c:v>Nov</c:v>
                </c:pt>
                <c:pt idx="2">
                  <c:v>Dec</c:v>
                </c:pt>
                <c:pt idx="3">
                  <c:v>Jan</c:v>
                </c:pt>
                <c:pt idx="4">
                  <c:v>Feb</c:v>
                </c:pt>
                <c:pt idx="5">
                  <c:v>Mar</c:v>
                </c:pt>
                <c:pt idx="6">
                  <c:v>Apr</c:v>
                </c:pt>
                <c:pt idx="7">
                  <c:v>May</c:v>
                </c:pt>
                <c:pt idx="8">
                  <c:v>June</c:v>
                </c:pt>
                <c:pt idx="9">
                  <c:v>July</c:v>
                </c:pt>
                <c:pt idx="10">
                  <c:v>August</c:v>
                </c:pt>
              </c:strCache>
            </c:strRef>
          </c:cat>
          <c:val>
            <c:numRef>
              <c:f>Sheet1!$B$2:$B$12</c:f>
              <c:numCache>
                <c:formatCode>General</c:formatCode>
                <c:ptCount val="11"/>
                <c:pt idx="0">
                  <c:v>3620</c:v>
                </c:pt>
                <c:pt idx="1">
                  <c:v>4043</c:v>
                </c:pt>
                <c:pt idx="2">
                  <c:v>4086</c:v>
                </c:pt>
                <c:pt idx="3">
                  <c:v>4735</c:v>
                </c:pt>
                <c:pt idx="4">
                  <c:v>4243</c:v>
                </c:pt>
                <c:pt idx="5">
                  <c:v>4521</c:v>
                </c:pt>
                <c:pt idx="6">
                  <c:v>5805</c:v>
                </c:pt>
                <c:pt idx="7">
                  <c:v>16150</c:v>
                </c:pt>
                <c:pt idx="8">
                  <c:v>18261</c:v>
                </c:pt>
                <c:pt idx="9">
                  <c:v>19599</c:v>
                </c:pt>
                <c:pt idx="10">
                  <c:v>21670</c:v>
                </c:pt>
              </c:numCache>
            </c:numRef>
          </c:val>
          <c:extLst>
            <c:ext xmlns:c16="http://schemas.microsoft.com/office/drawing/2014/chart" uri="{C3380CC4-5D6E-409C-BE32-E72D297353CC}">
              <c16:uniqueId val="{00000000-2E2B-4E8E-A281-F7981DB5E6D3}"/>
            </c:ext>
          </c:extLst>
        </c:ser>
        <c:dLbls>
          <c:showLegendKey val="0"/>
          <c:showVal val="0"/>
          <c:showCatName val="0"/>
          <c:showSerName val="0"/>
          <c:showPercent val="0"/>
          <c:showBubbleSize val="0"/>
        </c:dLbls>
        <c:gapWidth val="219"/>
        <c:axId val="1665096096"/>
        <c:axId val="1523874912"/>
      </c:barChart>
      <c:lineChart>
        <c:grouping val="standard"/>
        <c:varyColors val="0"/>
        <c:ser>
          <c:idx val="1"/>
          <c:order val="1"/>
          <c:tx>
            <c:strRef>
              <c:f>Sheet1!$C$1</c:f>
              <c:strCache>
                <c:ptCount val="1"/>
                <c:pt idx="0">
                  <c:v>Percent at Risk</c:v>
                </c:pt>
              </c:strCache>
            </c:strRef>
          </c:tx>
          <c:spPr>
            <a:ln w="28575" cap="rnd">
              <a:solidFill>
                <a:schemeClr val="accent2"/>
              </a:solidFill>
              <a:round/>
            </a:ln>
            <a:effectLst/>
          </c:spPr>
          <c:marker>
            <c:symbol val="none"/>
          </c:marker>
          <c:cat>
            <c:strRef>
              <c:f>Sheet1!$A$2:$A$12</c:f>
              <c:strCache>
                <c:ptCount val="11"/>
                <c:pt idx="0">
                  <c:v>Oct</c:v>
                </c:pt>
                <c:pt idx="1">
                  <c:v>Nov</c:v>
                </c:pt>
                <c:pt idx="2">
                  <c:v>Dec</c:v>
                </c:pt>
                <c:pt idx="3">
                  <c:v>Jan</c:v>
                </c:pt>
                <c:pt idx="4">
                  <c:v>Feb</c:v>
                </c:pt>
                <c:pt idx="5">
                  <c:v>Mar</c:v>
                </c:pt>
                <c:pt idx="6">
                  <c:v>Apr</c:v>
                </c:pt>
                <c:pt idx="7">
                  <c:v>May</c:v>
                </c:pt>
                <c:pt idx="8">
                  <c:v>June</c:v>
                </c:pt>
                <c:pt idx="9">
                  <c:v>July</c:v>
                </c:pt>
                <c:pt idx="10">
                  <c:v>August</c:v>
                </c:pt>
              </c:strCache>
            </c:strRef>
          </c:cat>
          <c:val>
            <c:numRef>
              <c:f>Sheet1!$C$2:$C$12</c:f>
              <c:numCache>
                <c:formatCode>0.00%</c:formatCode>
                <c:ptCount val="11"/>
                <c:pt idx="0">
                  <c:v>0.66310000000000002</c:v>
                </c:pt>
                <c:pt idx="1">
                  <c:v>0.7107</c:v>
                </c:pt>
                <c:pt idx="2">
                  <c:v>0.70420000000000005</c:v>
                </c:pt>
                <c:pt idx="3">
                  <c:v>0.7228</c:v>
                </c:pt>
                <c:pt idx="4">
                  <c:v>0.71440000000000003</c:v>
                </c:pt>
                <c:pt idx="5">
                  <c:v>0.751</c:v>
                </c:pt>
                <c:pt idx="6">
                  <c:v>0.72540000000000004</c:v>
                </c:pt>
                <c:pt idx="7">
                  <c:v>0.73470000000000002</c:v>
                </c:pt>
                <c:pt idx="8">
                  <c:v>0.75160000000000005</c:v>
                </c:pt>
                <c:pt idx="9">
                  <c:v>0.75449999999999995</c:v>
                </c:pt>
                <c:pt idx="10">
                  <c:v>0.7621</c:v>
                </c:pt>
              </c:numCache>
            </c:numRef>
          </c:val>
          <c:smooth val="0"/>
          <c:extLst>
            <c:ext xmlns:c16="http://schemas.microsoft.com/office/drawing/2014/chart" uri="{C3380CC4-5D6E-409C-BE32-E72D297353CC}">
              <c16:uniqueId val="{00000001-2E2B-4E8E-A281-F7981DB5E6D3}"/>
            </c:ext>
          </c:extLst>
        </c:ser>
        <c:dLbls>
          <c:showLegendKey val="0"/>
          <c:showVal val="0"/>
          <c:showCatName val="0"/>
          <c:showSerName val="0"/>
          <c:showPercent val="0"/>
          <c:showBubbleSize val="0"/>
        </c:dLbls>
        <c:marker val="1"/>
        <c:smooth val="0"/>
        <c:axId val="1666358560"/>
        <c:axId val="1459604592"/>
      </c:lineChart>
      <c:catAx>
        <c:axId val="1665096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23874912"/>
        <c:crosses val="autoZero"/>
        <c:auto val="1"/>
        <c:lblAlgn val="ctr"/>
        <c:lblOffset val="100"/>
        <c:noMultiLvlLbl val="0"/>
      </c:catAx>
      <c:valAx>
        <c:axId val="1523874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5096096"/>
        <c:crosses val="autoZero"/>
        <c:crossBetween val="between"/>
      </c:valAx>
      <c:valAx>
        <c:axId val="1459604592"/>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6358560"/>
        <c:crosses val="max"/>
        <c:crossBetween val="between"/>
      </c:valAx>
      <c:catAx>
        <c:axId val="1666358560"/>
        <c:scaling>
          <c:orientation val="minMax"/>
        </c:scaling>
        <c:delete val="1"/>
        <c:axPos val="b"/>
        <c:numFmt formatCode="General" sourceLinked="1"/>
        <c:majorTickMark val="out"/>
        <c:minorTickMark val="none"/>
        <c:tickLblPos val="nextTo"/>
        <c:crossAx val="14596045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BE59C-A9D4-4EA5-9221-8B1D5C2C8E7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655A14C-F7C0-4286-B304-CC30012DC7E3}">
      <dgm:prSet custT="1"/>
      <dgm:spPr/>
      <dgm:t>
        <a:bodyPr/>
        <a:lstStyle/>
        <a:p>
          <a:pPr algn="ctr" rtl="0"/>
          <a:r>
            <a:rPr lang="en-US" sz="1200" b="1" baseline="0" dirty="0">
              <a:latin typeface="Candara" panose="020E0502030303020204" pitchFamily="34" charset="0"/>
            </a:rPr>
            <a:t>Depression (PHQ-9</a:t>
          </a:r>
          <a:r>
            <a:rPr lang="en-US" sz="1200" b="0" baseline="0" dirty="0"/>
            <a:t>)</a:t>
          </a:r>
          <a:endParaRPr lang="en-US" sz="1200" dirty="0"/>
        </a:p>
      </dgm:t>
    </dgm:pt>
    <dgm:pt modelId="{99AF0009-C4F7-4BB6-A4B7-C483119D5B5F}" type="parTrans" cxnId="{BFCA7028-68F4-4A60-AB0D-D5ADAA4A268A}">
      <dgm:prSet/>
      <dgm:spPr/>
      <dgm:t>
        <a:bodyPr/>
        <a:lstStyle/>
        <a:p>
          <a:pPr algn="ctr"/>
          <a:endParaRPr lang="en-US" sz="1200"/>
        </a:p>
      </dgm:t>
    </dgm:pt>
    <dgm:pt modelId="{27CA3880-53DC-412F-B701-D7AF924AC508}" type="sibTrans" cxnId="{BFCA7028-68F4-4A60-AB0D-D5ADAA4A268A}">
      <dgm:prSet/>
      <dgm:spPr/>
      <dgm:t>
        <a:bodyPr/>
        <a:lstStyle/>
        <a:p>
          <a:pPr algn="ctr"/>
          <a:endParaRPr lang="en-US" sz="1200"/>
        </a:p>
      </dgm:t>
    </dgm:pt>
    <dgm:pt modelId="{34D872CB-6CC2-4192-B0D2-3AF2877DB75B}">
      <dgm:prSet custT="1"/>
      <dgm:spPr/>
      <dgm:t>
        <a:bodyPr/>
        <a:lstStyle/>
        <a:p>
          <a:pPr algn="ctr" rtl="0"/>
          <a:r>
            <a:rPr lang="en-US" sz="1200" b="1" baseline="0" dirty="0"/>
            <a:t>Anxiety (GAD-7)</a:t>
          </a:r>
          <a:endParaRPr lang="en-US" sz="1200" b="1" dirty="0"/>
        </a:p>
      </dgm:t>
    </dgm:pt>
    <dgm:pt modelId="{8E0699D9-95E9-4D6C-BC04-A43FDE141620}" type="parTrans" cxnId="{8DCE99ED-5568-4D92-BEAF-EB12DA83D21E}">
      <dgm:prSet/>
      <dgm:spPr/>
      <dgm:t>
        <a:bodyPr/>
        <a:lstStyle/>
        <a:p>
          <a:pPr algn="ctr"/>
          <a:endParaRPr lang="en-US" sz="1200"/>
        </a:p>
      </dgm:t>
    </dgm:pt>
    <dgm:pt modelId="{01A7F4A3-04E4-4385-80D1-3FDA545BDBFD}" type="sibTrans" cxnId="{8DCE99ED-5568-4D92-BEAF-EB12DA83D21E}">
      <dgm:prSet/>
      <dgm:spPr/>
      <dgm:t>
        <a:bodyPr/>
        <a:lstStyle/>
        <a:p>
          <a:pPr algn="ctr"/>
          <a:endParaRPr lang="en-US" sz="1200"/>
        </a:p>
      </dgm:t>
    </dgm:pt>
    <dgm:pt modelId="{13748BA2-3611-48D1-B3C0-7AF2F3FB2ABC}">
      <dgm:prSet custT="1"/>
      <dgm:spPr/>
      <dgm:t>
        <a:bodyPr/>
        <a:lstStyle/>
        <a:p>
          <a:pPr algn="ctr" rtl="0"/>
          <a:r>
            <a:rPr lang="en-US" sz="1200" b="1" baseline="0" dirty="0"/>
            <a:t>Bipolar (MDQ)</a:t>
          </a:r>
          <a:endParaRPr lang="en-US" sz="1200" b="1" dirty="0"/>
        </a:p>
      </dgm:t>
    </dgm:pt>
    <dgm:pt modelId="{66895FCB-D669-4FB5-9C97-8E41A58E442C}" type="parTrans" cxnId="{523B34B8-6C74-456D-84FA-39B9B56FB803}">
      <dgm:prSet/>
      <dgm:spPr/>
      <dgm:t>
        <a:bodyPr/>
        <a:lstStyle/>
        <a:p>
          <a:pPr algn="ctr"/>
          <a:endParaRPr lang="en-US" sz="1200"/>
        </a:p>
      </dgm:t>
    </dgm:pt>
    <dgm:pt modelId="{AD46CCD5-45BF-4764-841F-86F5789CA918}" type="sibTrans" cxnId="{523B34B8-6C74-456D-84FA-39B9B56FB803}">
      <dgm:prSet/>
      <dgm:spPr/>
      <dgm:t>
        <a:bodyPr/>
        <a:lstStyle/>
        <a:p>
          <a:pPr algn="ctr"/>
          <a:endParaRPr lang="en-US" sz="1200"/>
        </a:p>
      </dgm:t>
    </dgm:pt>
    <dgm:pt modelId="{59D15C62-9648-45BB-95EE-12454623C729}">
      <dgm:prSet custT="1"/>
      <dgm:spPr/>
      <dgm:t>
        <a:bodyPr/>
        <a:lstStyle/>
        <a:p>
          <a:pPr algn="ctr" rtl="0"/>
          <a:r>
            <a:rPr lang="en-US" sz="1200" b="1" baseline="0" dirty="0"/>
            <a:t>PTSD (PC-PTSD)</a:t>
          </a:r>
          <a:endParaRPr lang="en-US" sz="1200" b="1" dirty="0"/>
        </a:p>
      </dgm:t>
    </dgm:pt>
    <dgm:pt modelId="{9D8E9678-0BDE-49C3-B2BC-3151241142D9}" type="parTrans" cxnId="{17D5952C-DA14-4E36-A6C4-79EE2C14A200}">
      <dgm:prSet/>
      <dgm:spPr/>
      <dgm:t>
        <a:bodyPr/>
        <a:lstStyle/>
        <a:p>
          <a:pPr algn="ctr"/>
          <a:endParaRPr lang="en-US" sz="1200"/>
        </a:p>
      </dgm:t>
    </dgm:pt>
    <dgm:pt modelId="{E07C1965-546D-4BE0-9C44-59465EECDF6D}" type="sibTrans" cxnId="{17D5952C-DA14-4E36-A6C4-79EE2C14A200}">
      <dgm:prSet/>
      <dgm:spPr/>
      <dgm:t>
        <a:bodyPr/>
        <a:lstStyle/>
        <a:p>
          <a:pPr algn="ctr"/>
          <a:endParaRPr lang="en-US" sz="1200"/>
        </a:p>
      </dgm:t>
    </dgm:pt>
    <dgm:pt modelId="{3AC9BE09-73BD-4201-87FF-596B9C57DF77}">
      <dgm:prSet custT="1"/>
      <dgm:spPr/>
      <dgm:t>
        <a:bodyPr/>
        <a:lstStyle/>
        <a:p>
          <a:pPr algn="ctr" rtl="0"/>
          <a:r>
            <a:rPr lang="en-US" sz="1200" b="1" baseline="0" dirty="0"/>
            <a:t>Youth Screen (PSC-YR)</a:t>
          </a:r>
          <a:endParaRPr lang="en-US" sz="1200" b="1" dirty="0"/>
        </a:p>
      </dgm:t>
    </dgm:pt>
    <dgm:pt modelId="{7A4DEAC1-5E76-4EC8-A5BB-50417B76305F}" type="parTrans" cxnId="{294AEFF7-5375-4B65-B139-C2A0AD2E87BE}">
      <dgm:prSet/>
      <dgm:spPr/>
      <dgm:t>
        <a:bodyPr/>
        <a:lstStyle/>
        <a:p>
          <a:pPr algn="ctr"/>
          <a:endParaRPr lang="en-US" sz="1200"/>
        </a:p>
      </dgm:t>
    </dgm:pt>
    <dgm:pt modelId="{323A3386-68F7-4791-8D24-D5D80E2C68DD}" type="sibTrans" cxnId="{294AEFF7-5375-4B65-B139-C2A0AD2E87BE}">
      <dgm:prSet/>
      <dgm:spPr/>
      <dgm:t>
        <a:bodyPr/>
        <a:lstStyle/>
        <a:p>
          <a:pPr algn="ctr"/>
          <a:endParaRPr lang="en-US" sz="1200"/>
        </a:p>
      </dgm:t>
    </dgm:pt>
    <dgm:pt modelId="{18258325-8383-4FC1-9D76-6BD9DE1E7EBB}">
      <dgm:prSet custT="1"/>
      <dgm:spPr/>
      <dgm:t>
        <a:bodyPr/>
        <a:lstStyle/>
        <a:p>
          <a:pPr algn="ctr" rtl="0"/>
          <a:r>
            <a:rPr lang="en-US" sz="1200" b="1" baseline="0" dirty="0"/>
            <a:t>Parent Screen (PSC)</a:t>
          </a:r>
          <a:endParaRPr lang="en-US" sz="1200" b="1" dirty="0"/>
        </a:p>
      </dgm:t>
    </dgm:pt>
    <dgm:pt modelId="{859054F7-BC40-4EAD-8912-BF6CA53452DE}" type="parTrans" cxnId="{9F7B8FA0-B830-4FA7-9799-140E055783A7}">
      <dgm:prSet/>
      <dgm:spPr/>
      <dgm:t>
        <a:bodyPr/>
        <a:lstStyle/>
        <a:p>
          <a:pPr algn="ctr"/>
          <a:endParaRPr lang="en-US" sz="1200"/>
        </a:p>
      </dgm:t>
    </dgm:pt>
    <dgm:pt modelId="{AC4CDE18-1871-408D-A950-FC18E3CDDD23}" type="sibTrans" cxnId="{9F7B8FA0-B830-4FA7-9799-140E055783A7}">
      <dgm:prSet/>
      <dgm:spPr/>
      <dgm:t>
        <a:bodyPr/>
        <a:lstStyle/>
        <a:p>
          <a:pPr algn="ctr"/>
          <a:endParaRPr lang="en-US" sz="1200"/>
        </a:p>
      </dgm:t>
    </dgm:pt>
    <dgm:pt modelId="{F1A8A2F2-75D0-4F4D-859E-6C30F5E06A2D}">
      <dgm:prSet custT="1"/>
      <dgm:spPr/>
      <dgm:t>
        <a:bodyPr/>
        <a:lstStyle/>
        <a:p>
          <a:pPr algn="ctr" rtl="0"/>
          <a:r>
            <a:rPr lang="en-US" sz="1200" b="1" baseline="0" dirty="0"/>
            <a:t>Alcohol and Substance Use Screen (CAGE-AID)</a:t>
          </a:r>
          <a:endParaRPr lang="en-US" sz="1200" b="1" dirty="0"/>
        </a:p>
      </dgm:t>
    </dgm:pt>
    <dgm:pt modelId="{EF8584CB-1FFC-4592-8DC0-EBBC7FBE1B5C}" type="parTrans" cxnId="{311F1DEF-189A-43AA-AA69-2871726E9EC1}">
      <dgm:prSet/>
      <dgm:spPr/>
      <dgm:t>
        <a:bodyPr/>
        <a:lstStyle/>
        <a:p>
          <a:pPr algn="ctr"/>
          <a:endParaRPr lang="en-US" sz="1200"/>
        </a:p>
      </dgm:t>
    </dgm:pt>
    <dgm:pt modelId="{EB946F51-49A9-4924-B177-6EEE3467D881}" type="sibTrans" cxnId="{311F1DEF-189A-43AA-AA69-2871726E9EC1}">
      <dgm:prSet/>
      <dgm:spPr/>
      <dgm:t>
        <a:bodyPr/>
        <a:lstStyle/>
        <a:p>
          <a:pPr algn="ctr"/>
          <a:endParaRPr lang="en-US" sz="1200"/>
        </a:p>
      </dgm:t>
    </dgm:pt>
    <dgm:pt modelId="{F3C61DF5-BEDE-4042-9ACE-6312A3D07F62}">
      <dgm:prSet custT="1"/>
      <dgm:spPr/>
      <dgm:t>
        <a:bodyPr/>
        <a:lstStyle/>
        <a:p>
          <a:pPr algn="ctr" rtl="0"/>
          <a:r>
            <a:rPr lang="en-US" sz="1200" b="1" baseline="0" dirty="0"/>
            <a:t>Psychosis Screen (Ultra-High Risk) (PQ-B)</a:t>
          </a:r>
          <a:endParaRPr lang="en-US" sz="1200" b="1" dirty="0"/>
        </a:p>
      </dgm:t>
    </dgm:pt>
    <dgm:pt modelId="{D88CBC84-6259-44C6-B10C-DD49B5F632FA}" type="parTrans" cxnId="{B6036694-555E-43A9-9EA5-45BAA63A32EA}">
      <dgm:prSet/>
      <dgm:spPr/>
      <dgm:t>
        <a:bodyPr/>
        <a:lstStyle/>
        <a:p>
          <a:pPr algn="ctr"/>
          <a:endParaRPr lang="en-US" sz="1200"/>
        </a:p>
      </dgm:t>
    </dgm:pt>
    <dgm:pt modelId="{CF2FE9C1-DAAA-4557-A7B1-26C326D40C85}" type="sibTrans" cxnId="{B6036694-555E-43A9-9EA5-45BAA63A32EA}">
      <dgm:prSet/>
      <dgm:spPr/>
      <dgm:t>
        <a:bodyPr/>
        <a:lstStyle/>
        <a:p>
          <a:pPr algn="ctr"/>
          <a:endParaRPr lang="en-US" sz="1200"/>
        </a:p>
      </dgm:t>
    </dgm:pt>
    <dgm:pt modelId="{E0E722D7-C99A-4FA4-8FAC-AD71E06C3F0A}">
      <dgm:prSet custT="1"/>
      <dgm:spPr/>
      <dgm:t>
        <a:bodyPr/>
        <a:lstStyle/>
        <a:p>
          <a:pPr algn="ctr" rtl="0"/>
          <a:r>
            <a:rPr lang="en-US" sz="1200" b="1" dirty="0"/>
            <a:t>Eating Disorders </a:t>
          </a:r>
        </a:p>
      </dgm:t>
    </dgm:pt>
    <dgm:pt modelId="{8B300EA9-41D7-4D62-95AD-EE074AF98590}" type="parTrans" cxnId="{675E7F9D-F03B-4937-9B35-28E295E59501}">
      <dgm:prSet/>
      <dgm:spPr/>
      <dgm:t>
        <a:bodyPr/>
        <a:lstStyle/>
        <a:p>
          <a:pPr algn="ctr"/>
          <a:endParaRPr lang="en-US" sz="1200"/>
        </a:p>
      </dgm:t>
    </dgm:pt>
    <dgm:pt modelId="{8F7A1891-E33F-47A9-888E-FC78EE058574}" type="sibTrans" cxnId="{675E7F9D-F03B-4937-9B35-28E295E59501}">
      <dgm:prSet/>
      <dgm:spPr/>
      <dgm:t>
        <a:bodyPr/>
        <a:lstStyle/>
        <a:p>
          <a:pPr algn="ctr"/>
          <a:endParaRPr lang="en-US" sz="1200"/>
        </a:p>
      </dgm:t>
    </dgm:pt>
    <dgm:pt modelId="{1D0E5B15-8692-48E9-9DA1-9AAD2F6EE1A0}">
      <dgm:prSet custT="1"/>
      <dgm:spPr/>
      <dgm:t>
        <a:bodyPr/>
        <a:lstStyle/>
        <a:p>
          <a:pPr algn="ctr" rtl="0"/>
          <a:r>
            <a:rPr lang="en-US" sz="1200" b="1" dirty="0"/>
            <a:t>Postpartum Depression (EPDS)</a:t>
          </a:r>
        </a:p>
      </dgm:t>
    </dgm:pt>
    <dgm:pt modelId="{004DA146-49C0-4FF7-A17F-1188428816A5}" type="parTrans" cxnId="{6FFF2ECD-1AE0-4BDB-B432-8C6BD76CF9B3}">
      <dgm:prSet/>
      <dgm:spPr/>
      <dgm:t>
        <a:bodyPr/>
        <a:lstStyle/>
        <a:p>
          <a:endParaRPr lang="en-US" sz="1200"/>
        </a:p>
      </dgm:t>
    </dgm:pt>
    <dgm:pt modelId="{4BD56E77-9A16-4807-9876-8BA019FB2BAC}" type="sibTrans" cxnId="{6FFF2ECD-1AE0-4BDB-B432-8C6BD76CF9B3}">
      <dgm:prSet/>
      <dgm:spPr/>
      <dgm:t>
        <a:bodyPr/>
        <a:lstStyle/>
        <a:p>
          <a:endParaRPr lang="en-US" sz="1200"/>
        </a:p>
      </dgm:t>
    </dgm:pt>
    <dgm:pt modelId="{E5C152C5-9A04-4B77-9998-669C5FBB9F68}" type="pres">
      <dgm:prSet presAssocID="{817BE59C-A9D4-4EA5-9221-8B1D5C2C8E77}" presName="diagram" presStyleCnt="0">
        <dgm:presLayoutVars>
          <dgm:dir/>
          <dgm:resizeHandles val="exact"/>
        </dgm:presLayoutVars>
      </dgm:prSet>
      <dgm:spPr/>
    </dgm:pt>
    <dgm:pt modelId="{26B30921-14C2-420A-827D-F34FBA09B0C4}" type="pres">
      <dgm:prSet presAssocID="{D655A14C-F7C0-4286-B304-CC30012DC7E3}" presName="node" presStyleLbl="node1" presStyleIdx="0" presStyleCnt="10">
        <dgm:presLayoutVars>
          <dgm:bulletEnabled val="1"/>
        </dgm:presLayoutVars>
      </dgm:prSet>
      <dgm:spPr/>
    </dgm:pt>
    <dgm:pt modelId="{0EED0F82-91ED-40B1-9942-1A0863091145}" type="pres">
      <dgm:prSet presAssocID="{27CA3880-53DC-412F-B701-D7AF924AC508}" presName="sibTrans" presStyleCnt="0"/>
      <dgm:spPr/>
    </dgm:pt>
    <dgm:pt modelId="{019930D7-33A2-4205-A565-FA9CD19E9772}" type="pres">
      <dgm:prSet presAssocID="{34D872CB-6CC2-4192-B0D2-3AF2877DB75B}" presName="node" presStyleLbl="node1" presStyleIdx="1" presStyleCnt="10" custLinFactNeighborX="-24" custLinFactNeighborY="-79">
        <dgm:presLayoutVars>
          <dgm:bulletEnabled val="1"/>
        </dgm:presLayoutVars>
      </dgm:prSet>
      <dgm:spPr/>
    </dgm:pt>
    <dgm:pt modelId="{1EFCCEFA-A1BB-445E-A55D-EEF034BD08C3}" type="pres">
      <dgm:prSet presAssocID="{01A7F4A3-04E4-4385-80D1-3FDA545BDBFD}" presName="sibTrans" presStyleCnt="0"/>
      <dgm:spPr/>
    </dgm:pt>
    <dgm:pt modelId="{48FB46AF-381D-4111-A1EA-F0A4CAB6BE39}" type="pres">
      <dgm:prSet presAssocID="{13748BA2-3611-48D1-B3C0-7AF2F3FB2ABC}" presName="node" presStyleLbl="node1" presStyleIdx="2" presStyleCnt="10">
        <dgm:presLayoutVars>
          <dgm:bulletEnabled val="1"/>
        </dgm:presLayoutVars>
      </dgm:prSet>
      <dgm:spPr/>
    </dgm:pt>
    <dgm:pt modelId="{FD0211E7-B116-4F6C-8ACF-7BE5AB3C81B8}" type="pres">
      <dgm:prSet presAssocID="{AD46CCD5-45BF-4764-841F-86F5789CA918}" presName="sibTrans" presStyleCnt="0"/>
      <dgm:spPr/>
    </dgm:pt>
    <dgm:pt modelId="{5C2CEB8E-47A1-4799-A2BB-B872FE2C6B45}" type="pres">
      <dgm:prSet presAssocID="{59D15C62-9648-45BB-95EE-12454623C729}" presName="node" presStyleLbl="node1" presStyleIdx="3" presStyleCnt="10">
        <dgm:presLayoutVars>
          <dgm:bulletEnabled val="1"/>
        </dgm:presLayoutVars>
      </dgm:prSet>
      <dgm:spPr/>
    </dgm:pt>
    <dgm:pt modelId="{82359379-61F6-44ED-ADC6-2C98A886AA75}" type="pres">
      <dgm:prSet presAssocID="{E07C1965-546D-4BE0-9C44-59465EECDF6D}" presName="sibTrans" presStyleCnt="0"/>
      <dgm:spPr/>
    </dgm:pt>
    <dgm:pt modelId="{2EB4107F-DEBE-4DE9-B420-5BFB2E487EBD}" type="pres">
      <dgm:prSet presAssocID="{3AC9BE09-73BD-4201-87FF-596B9C57DF77}" presName="node" presStyleLbl="node1" presStyleIdx="4" presStyleCnt="10">
        <dgm:presLayoutVars>
          <dgm:bulletEnabled val="1"/>
        </dgm:presLayoutVars>
      </dgm:prSet>
      <dgm:spPr/>
    </dgm:pt>
    <dgm:pt modelId="{F7DB7B3E-4F64-4456-9ADC-9D7A75DF35EC}" type="pres">
      <dgm:prSet presAssocID="{323A3386-68F7-4791-8D24-D5D80E2C68DD}" presName="sibTrans" presStyleCnt="0"/>
      <dgm:spPr/>
    </dgm:pt>
    <dgm:pt modelId="{3A9EDC5B-B399-49A8-8E5C-B19AB2989736}" type="pres">
      <dgm:prSet presAssocID="{18258325-8383-4FC1-9D76-6BD9DE1E7EBB}" presName="node" presStyleLbl="node1" presStyleIdx="5" presStyleCnt="10">
        <dgm:presLayoutVars>
          <dgm:bulletEnabled val="1"/>
        </dgm:presLayoutVars>
      </dgm:prSet>
      <dgm:spPr/>
    </dgm:pt>
    <dgm:pt modelId="{C51656E0-24D6-41A9-AE32-DB1DD7F6BD34}" type="pres">
      <dgm:prSet presAssocID="{AC4CDE18-1871-408D-A950-FC18E3CDDD23}" presName="sibTrans" presStyleCnt="0"/>
      <dgm:spPr/>
    </dgm:pt>
    <dgm:pt modelId="{91B98246-A510-4162-8E39-1CA21F9A4EE6}" type="pres">
      <dgm:prSet presAssocID="{F1A8A2F2-75D0-4F4D-859E-6C30F5E06A2D}" presName="node" presStyleLbl="node1" presStyleIdx="6" presStyleCnt="10">
        <dgm:presLayoutVars>
          <dgm:bulletEnabled val="1"/>
        </dgm:presLayoutVars>
      </dgm:prSet>
      <dgm:spPr/>
    </dgm:pt>
    <dgm:pt modelId="{01D47C8E-DE04-4679-A32A-0A6898ECF097}" type="pres">
      <dgm:prSet presAssocID="{EB946F51-49A9-4924-B177-6EEE3467D881}" presName="sibTrans" presStyleCnt="0"/>
      <dgm:spPr/>
    </dgm:pt>
    <dgm:pt modelId="{7BF65ADB-6686-4AB4-B8F5-12EE755ED207}" type="pres">
      <dgm:prSet presAssocID="{F3C61DF5-BEDE-4042-9ACE-6312A3D07F62}" presName="node" presStyleLbl="node1" presStyleIdx="7" presStyleCnt="10">
        <dgm:presLayoutVars>
          <dgm:bulletEnabled val="1"/>
        </dgm:presLayoutVars>
      </dgm:prSet>
      <dgm:spPr/>
    </dgm:pt>
    <dgm:pt modelId="{D3F06864-5AD7-4229-A9D7-B3AD5A75FB3F}" type="pres">
      <dgm:prSet presAssocID="{CF2FE9C1-DAAA-4557-A7B1-26C326D40C85}" presName="sibTrans" presStyleCnt="0"/>
      <dgm:spPr/>
    </dgm:pt>
    <dgm:pt modelId="{14CD3BB6-C1A5-4B2C-8340-17B894D393DA}" type="pres">
      <dgm:prSet presAssocID="{E0E722D7-C99A-4FA4-8FAC-AD71E06C3F0A}" presName="node" presStyleLbl="node1" presStyleIdx="8" presStyleCnt="10">
        <dgm:presLayoutVars>
          <dgm:bulletEnabled val="1"/>
        </dgm:presLayoutVars>
      </dgm:prSet>
      <dgm:spPr/>
    </dgm:pt>
    <dgm:pt modelId="{41FA2D04-C4EC-4509-95D4-17C87CC2EEF6}" type="pres">
      <dgm:prSet presAssocID="{8F7A1891-E33F-47A9-888E-FC78EE058574}" presName="sibTrans" presStyleCnt="0"/>
      <dgm:spPr/>
    </dgm:pt>
    <dgm:pt modelId="{F3BDC67C-58A5-4FA4-B64E-F7B9B375DFBC}" type="pres">
      <dgm:prSet presAssocID="{1D0E5B15-8692-48E9-9DA1-9AAD2F6EE1A0}" presName="node" presStyleLbl="node1" presStyleIdx="9" presStyleCnt="10">
        <dgm:presLayoutVars>
          <dgm:bulletEnabled val="1"/>
        </dgm:presLayoutVars>
      </dgm:prSet>
      <dgm:spPr/>
    </dgm:pt>
  </dgm:ptLst>
  <dgm:cxnLst>
    <dgm:cxn modelId="{9DF86F09-071F-420F-A9AD-4EDAB3AFC310}" type="presOf" srcId="{18258325-8383-4FC1-9D76-6BD9DE1E7EBB}" destId="{3A9EDC5B-B399-49A8-8E5C-B19AB2989736}" srcOrd="0" destOrd="0" presId="urn:microsoft.com/office/officeart/2005/8/layout/default"/>
    <dgm:cxn modelId="{E4A4C60D-3F42-4D57-A282-5BFE4C6F6A22}" type="presOf" srcId="{E0E722D7-C99A-4FA4-8FAC-AD71E06C3F0A}" destId="{14CD3BB6-C1A5-4B2C-8340-17B894D393DA}" srcOrd="0" destOrd="0" presId="urn:microsoft.com/office/officeart/2005/8/layout/default"/>
    <dgm:cxn modelId="{1EE4690E-662F-450A-83F4-3610E8BE55C5}" type="presOf" srcId="{13748BA2-3611-48D1-B3C0-7AF2F3FB2ABC}" destId="{48FB46AF-381D-4111-A1EA-F0A4CAB6BE39}" srcOrd="0" destOrd="0" presId="urn:microsoft.com/office/officeart/2005/8/layout/default"/>
    <dgm:cxn modelId="{3F33D11A-CB73-4284-A20C-DCF70AE7BD1C}" type="presOf" srcId="{59D15C62-9648-45BB-95EE-12454623C729}" destId="{5C2CEB8E-47A1-4799-A2BB-B872FE2C6B45}" srcOrd="0" destOrd="0" presId="urn:microsoft.com/office/officeart/2005/8/layout/default"/>
    <dgm:cxn modelId="{BFCA7028-68F4-4A60-AB0D-D5ADAA4A268A}" srcId="{817BE59C-A9D4-4EA5-9221-8B1D5C2C8E77}" destId="{D655A14C-F7C0-4286-B304-CC30012DC7E3}" srcOrd="0" destOrd="0" parTransId="{99AF0009-C4F7-4BB6-A4B7-C483119D5B5F}" sibTransId="{27CA3880-53DC-412F-B701-D7AF924AC508}"/>
    <dgm:cxn modelId="{17D5952C-DA14-4E36-A6C4-79EE2C14A200}" srcId="{817BE59C-A9D4-4EA5-9221-8B1D5C2C8E77}" destId="{59D15C62-9648-45BB-95EE-12454623C729}" srcOrd="3" destOrd="0" parTransId="{9D8E9678-0BDE-49C3-B2BC-3151241142D9}" sibTransId="{E07C1965-546D-4BE0-9C44-59465EECDF6D}"/>
    <dgm:cxn modelId="{3D18F84B-27F8-46DD-80E1-934AE20EFED4}" type="presOf" srcId="{817BE59C-A9D4-4EA5-9221-8B1D5C2C8E77}" destId="{E5C152C5-9A04-4B77-9998-669C5FBB9F68}" srcOrd="0" destOrd="0" presId="urn:microsoft.com/office/officeart/2005/8/layout/default"/>
    <dgm:cxn modelId="{B6036694-555E-43A9-9EA5-45BAA63A32EA}" srcId="{817BE59C-A9D4-4EA5-9221-8B1D5C2C8E77}" destId="{F3C61DF5-BEDE-4042-9ACE-6312A3D07F62}" srcOrd="7" destOrd="0" parTransId="{D88CBC84-6259-44C6-B10C-DD49B5F632FA}" sibTransId="{CF2FE9C1-DAAA-4557-A7B1-26C326D40C85}"/>
    <dgm:cxn modelId="{675E7F9D-F03B-4937-9B35-28E295E59501}" srcId="{817BE59C-A9D4-4EA5-9221-8B1D5C2C8E77}" destId="{E0E722D7-C99A-4FA4-8FAC-AD71E06C3F0A}" srcOrd="8" destOrd="0" parTransId="{8B300EA9-41D7-4D62-95AD-EE074AF98590}" sibTransId="{8F7A1891-E33F-47A9-888E-FC78EE058574}"/>
    <dgm:cxn modelId="{9F7B8FA0-B830-4FA7-9799-140E055783A7}" srcId="{817BE59C-A9D4-4EA5-9221-8B1D5C2C8E77}" destId="{18258325-8383-4FC1-9D76-6BD9DE1E7EBB}" srcOrd="5" destOrd="0" parTransId="{859054F7-BC40-4EAD-8912-BF6CA53452DE}" sibTransId="{AC4CDE18-1871-408D-A950-FC18E3CDDD23}"/>
    <dgm:cxn modelId="{B0317FA9-A073-45E1-BA70-BBFB60D48752}" type="presOf" srcId="{34D872CB-6CC2-4192-B0D2-3AF2877DB75B}" destId="{019930D7-33A2-4205-A565-FA9CD19E9772}" srcOrd="0" destOrd="0" presId="urn:microsoft.com/office/officeart/2005/8/layout/default"/>
    <dgm:cxn modelId="{523B34B8-6C74-456D-84FA-39B9B56FB803}" srcId="{817BE59C-A9D4-4EA5-9221-8B1D5C2C8E77}" destId="{13748BA2-3611-48D1-B3C0-7AF2F3FB2ABC}" srcOrd="2" destOrd="0" parTransId="{66895FCB-D669-4FB5-9C97-8E41A58E442C}" sibTransId="{AD46CCD5-45BF-4764-841F-86F5789CA918}"/>
    <dgm:cxn modelId="{9F4BFEBB-8B09-4899-B4F6-E8D8340E7B1B}" type="presOf" srcId="{1D0E5B15-8692-48E9-9DA1-9AAD2F6EE1A0}" destId="{F3BDC67C-58A5-4FA4-B64E-F7B9B375DFBC}" srcOrd="0" destOrd="0" presId="urn:microsoft.com/office/officeart/2005/8/layout/default"/>
    <dgm:cxn modelId="{6FFF2ECD-1AE0-4BDB-B432-8C6BD76CF9B3}" srcId="{817BE59C-A9D4-4EA5-9221-8B1D5C2C8E77}" destId="{1D0E5B15-8692-48E9-9DA1-9AAD2F6EE1A0}" srcOrd="9" destOrd="0" parTransId="{004DA146-49C0-4FF7-A17F-1188428816A5}" sibTransId="{4BD56E77-9A16-4807-9876-8BA019FB2BAC}"/>
    <dgm:cxn modelId="{9A9E06D4-1934-4EC5-B14C-4A12C1BE476E}" type="presOf" srcId="{F3C61DF5-BEDE-4042-9ACE-6312A3D07F62}" destId="{7BF65ADB-6686-4AB4-B8F5-12EE755ED207}" srcOrd="0" destOrd="0" presId="urn:microsoft.com/office/officeart/2005/8/layout/default"/>
    <dgm:cxn modelId="{2D4CB4D7-F377-4895-BA51-0941E120DE74}" type="presOf" srcId="{D655A14C-F7C0-4286-B304-CC30012DC7E3}" destId="{26B30921-14C2-420A-827D-F34FBA09B0C4}" srcOrd="0" destOrd="0" presId="urn:microsoft.com/office/officeart/2005/8/layout/default"/>
    <dgm:cxn modelId="{72A6FBDB-69C7-4113-A119-C13FFB9710E8}" type="presOf" srcId="{3AC9BE09-73BD-4201-87FF-596B9C57DF77}" destId="{2EB4107F-DEBE-4DE9-B420-5BFB2E487EBD}" srcOrd="0" destOrd="0" presId="urn:microsoft.com/office/officeart/2005/8/layout/default"/>
    <dgm:cxn modelId="{8DCE99ED-5568-4D92-BEAF-EB12DA83D21E}" srcId="{817BE59C-A9D4-4EA5-9221-8B1D5C2C8E77}" destId="{34D872CB-6CC2-4192-B0D2-3AF2877DB75B}" srcOrd="1" destOrd="0" parTransId="{8E0699D9-95E9-4D6C-BC04-A43FDE141620}" sibTransId="{01A7F4A3-04E4-4385-80D1-3FDA545BDBFD}"/>
    <dgm:cxn modelId="{CC3A16EE-B8CE-4B6C-8E19-72768F8EB7CE}" type="presOf" srcId="{F1A8A2F2-75D0-4F4D-859E-6C30F5E06A2D}" destId="{91B98246-A510-4162-8E39-1CA21F9A4EE6}" srcOrd="0" destOrd="0" presId="urn:microsoft.com/office/officeart/2005/8/layout/default"/>
    <dgm:cxn modelId="{311F1DEF-189A-43AA-AA69-2871726E9EC1}" srcId="{817BE59C-A9D4-4EA5-9221-8B1D5C2C8E77}" destId="{F1A8A2F2-75D0-4F4D-859E-6C30F5E06A2D}" srcOrd="6" destOrd="0" parTransId="{EF8584CB-1FFC-4592-8DC0-EBBC7FBE1B5C}" sibTransId="{EB946F51-49A9-4924-B177-6EEE3467D881}"/>
    <dgm:cxn modelId="{294AEFF7-5375-4B65-B139-C2A0AD2E87BE}" srcId="{817BE59C-A9D4-4EA5-9221-8B1D5C2C8E77}" destId="{3AC9BE09-73BD-4201-87FF-596B9C57DF77}" srcOrd="4" destOrd="0" parTransId="{7A4DEAC1-5E76-4EC8-A5BB-50417B76305F}" sibTransId="{323A3386-68F7-4791-8D24-D5D80E2C68DD}"/>
    <dgm:cxn modelId="{2EBFF66C-949B-4D87-8DD2-0292B6AFED78}" type="presParOf" srcId="{E5C152C5-9A04-4B77-9998-669C5FBB9F68}" destId="{26B30921-14C2-420A-827D-F34FBA09B0C4}" srcOrd="0" destOrd="0" presId="urn:microsoft.com/office/officeart/2005/8/layout/default"/>
    <dgm:cxn modelId="{F520B592-CF29-4A2C-8FDC-D77CCFDC3B6E}" type="presParOf" srcId="{E5C152C5-9A04-4B77-9998-669C5FBB9F68}" destId="{0EED0F82-91ED-40B1-9942-1A0863091145}" srcOrd="1" destOrd="0" presId="urn:microsoft.com/office/officeart/2005/8/layout/default"/>
    <dgm:cxn modelId="{4DD34763-715D-4D78-8D46-5422B541D210}" type="presParOf" srcId="{E5C152C5-9A04-4B77-9998-669C5FBB9F68}" destId="{019930D7-33A2-4205-A565-FA9CD19E9772}" srcOrd="2" destOrd="0" presId="urn:microsoft.com/office/officeart/2005/8/layout/default"/>
    <dgm:cxn modelId="{5FA22CD2-3A3A-433A-9A96-4A2BC78EA3E6}" type="presParOf" srcId="{E5C152C5-9A04-4B77-9998-669C5FBB9F68}" destId="{1EFCCEFA-A1BB-445E-A55D-EEF034BD08C3}" srcOrd="3" destOrd="0" presId="urn:microsoft.com/office/officeart/2005/8/layout/default"/>
    <dgm:cxn modelId="{3B7C2171-9EDD-4FF4-964C-204D1B774067}" type="presParOf" srcId="{E5C152C5-9A04-4B77-9998-669C5FBB9F68}" destId="{48FB46AF-381D-4111-A1EA-F0A4CAB6BE39}" srcOrd="4" destOrd="0" presId="urn:microsoft.com/office/officeart/2005/8/layout/default"/>
    <dgm:cxn modelId="{70E1F7C9-A237-4520-AC9B-A0E4FA3A6D64}" type="presParOf" srcId="{E5C152C5-9A04-4B77-9998-669C5FBB9F68}" destId="{FD0211E7-B116-4F6C-8ACF-7BE5AB3C81B8}" srcOrd="5" destOrd="0" presId="urn:microsoft.com/office/officeart/2005/8/layout/default"/>
    <dgm:cxn modelId="{B13A56BB-3F6D-4074-874F-5CAD6F7A348A}" type="presParOf" srcId="{E5C152C5-9A04-4B77-9998-669C5FBB9F68}" destId="{5C2CEB8E-47A1-4799-A2BB-B872FE2C6B45}" srcOrd="6" destOrd="0" presId="urn:microsoft.com/office/officeart/2005/8/layout/default"/>
    <dgm:cxn modelId="{C72C8D4A-E24C-44F1-B73A-A2010C7AFDE4}" type="presParOf" srcId="{E5C152C5-9A04-4B77-9998-669C5FBB9F68}" destId="{82359379-61F6-44ED-ADC6-2C98A886AA75}" srcOrd="7" destOrd="0" presId="urn:microsoft.com/office/officeart/2005/8/layout/default"/>
    <dgm:cxn modelId="{A4633B30-39F2-4F8B-B4E7-DBD2BF8F1325}" type="presParOf" srcId="{E5C152C5-9A04-4B77-9998-669C5FBB9F68}" destId="{2EB4107F-DEBE-4DE9-B420-5BFB2E487EBD}" srcOrd="8" destOrd="0" presId="urn:microsoft.com/office/officeart/2005/8/layout/default"/>
    <dgm:cxn modelId="{F9315691-3829-4AC7-BC24-798CBE9CD40C}" type="presParOf" srcId="{E5C152C5-9A04-4B77-9998-669C5FBB9F68}" destId="{F7DB7B3E-4F64-4456-9ADC-9D7A75DF35EC}" srcOrd="9" destOrd="0" presId="urn:microsoft.com/office/officeart/2005/8/layout/default"/>
    <dgm:cxn modelId="{42808486-CAA4-4A35-857D-7CC906A71002}" type="presParOf" srcId="{E5C152C5-9A04-4B77-9998-669C5FBB9F68}" destId="{3A9EDC5B-B399-49A8-8E5C-B19AB2989736}" srcOrd="10" destOrd="0" presId="urn:microsoft.com/office/officeart/2005/8/layout/default"/>
    <dgm:cxn modelId="{33408961-EFEB-4076-A544-154B340C5BCA}" type="presParOf" srcId="{E5C152C5-9A04-4B77-9998-669C5FBB9F68}" destId="{C51656E0-24D6-41A9-AE32-DB1DD7F6BD34}" srcOrd="11" destOrd="0" presId="urn:microsoft.com/office/officeart/2005/8/layout/default"/>
    <dgm:cxn modelId="{50DB2D16-2602-441C-B4B2-8E56A0218A32}" type="presParOf" srcId="{E5C152C5-9A04-4B77-9998-669C5FBB9F68}" destId="{91B98246-A510-4162-8E39-1CA21F9A4EE6}" srcOrd="12" destOrd="0" presId="urn:microsoft.com/office/officeart/2005/8/layout/default"/>
    <dgm:cxn modelId="{912C41A4-6F32-4C9A-951D-EB716BCD1054}" type="presParOf" srcId="{E5C152C5-9A04-4B77-9998-669C5FBB9F68}" destId="{01D47C8E-DE04-4679-A32A-0A6898ECF097}" srcOrd="13" destOrd="0" presId="urn:microsoft.com/office/officeart/2005/8/layout/default"/>
    <dgm:cxn modelId="{98EE10E2-EFA0-47D2-ACA2-D2F08C4EFB07}" type="presParOf" srcId="{E5C152C5-9A04-4B77-9998-669C5FBB9F68}" destId="{7BF65ADB-6686-4AB4-B8F5-12EE755ED207}" srcOrd="14" destOrd="0" presId="urn:microsoft.com/office/officeart/2005/8/layout/default"/>
    <dgm:cxn modelId="{44C78DD2-5F54-4488-B168-5E20C7BA3E6F}" type="presParOf" srcId="{E5C152C5-9A04-4B77-9998-669C5FBB9F68}" destId="{D3F06864-5AD7-4229-A9D7-B3AD5A75FB3F}" srcOrd="15" destOrd="0" presId="urn:microsoft.com/office/officeart/2005/8/layout/default"/>
    <dgm:cxn modelId="{4ED4F62F-754B-4360-A3DD-3154DBF8AAC6}" type="presParOf" srcId="{E5C152C5-9A04-4B77-9998-669C5FBB9F68}" destId="{14CD3BB6-C1A5-4B2C-8340-17B894D393DA}" srcOrd="16" destOrd="0" presId="urn:microsoft.com/office/officeart/2005/8/layout/default"/>
    <dgm:cxn modelId="{9B3D9CF4-D7E3-4085-8ADE-E466C06DC26B}" type="presParOf" srcId="{E5C152C5-9A04-4B77-9998-669C5FBB9F68}" destId="{41FA2D04-C4EC-4509-95D4-17C87CC2EEF6}" srcOrd="17" destOrd="0" presId="urn:microsoft.com/office/officeart/2005/8/layout/default"/>
    <dgm:cxn modelId="{7E7F5655-9697-42D9-9138-F1B4A4519560}" type="presParOf" srcId="{E5C152C5-9A04-4B77-9998-669C5FBB9F68}" destId="{F3BDC67C-58A5-4FA4-B64E-F7B9B375DFBC}"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166F49-6F67-4329-9705-FB8AEEF8DCF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B12B74FA-9BC8-4CBE-BAC8-87AF512E2F52}">
      <dgm:prSet phldrT="[Text]"/>
      <dgm:spPr/>
      <dgm:t>
        <a:bodyPr/>
        <a:lstStyle/>
        <a:p>
          <a:r>
            <a:rPr lang="en-US" dirty="0"/>
            <a:t>Black or African American screeners cite financial concerns at highest rate </a:t>
          </a:r>
        </a:p>
      </dgm:t>
    </dgm:pt>
    <dgm:pt modelId="{FAF790A0-3C3A-4688-81AD-AB06F82C691B}" type="parTrans" cxnId="{8404A382-8A42-44CA-A0DB-A1197C40A5F3}">
      <dgm:prSet/>
      <dgm:spPr/>
      <dgm:t>
        <a:bodyPr/>
        <a:lstStyle/>
        <a:p>
          <a:endParaRPr lang="en-US"/>
        </a:p>
      </dgm:t>
    </dgm:pt>
    <dgm:pt modelId="{A6356AD0-5AED-419B-A3E8-62FA357EE463}" type="sibTrans" cxnId="{8404A382-8A42-44CA-A0DB-A1197C40A5F3}">
      <dgm:prSet/>
      <dgm:spPr/>
      <dgm:t>
        <a:bodyPr/>
        <a:lstStyle/>
        <a:p>
          <a:endParaRPr lang="en-US"/>
        </a:p>
      </dgm:t>
    </dgm:pt>
    <dgm:pt modelId="{E8B7ADA9-3E98-4B73-953C-3F3AABD5EA30}">
      <dgm:prSet phldrT="[Text]"/>
      <dgm:spPr/>
      <dgm:t>
        <a:bodyPr/>
        <a:lstStyle/>
        <a:p>
          <a:r>
            <a:rPr lang="en-US" dirty="0"/>
            <a:t>Native American or American Indian screeners report more past trauma</a:t>
          </a:r>
        </a:p>
      </dgm:t>
    </dgm:pt>
    <dgm:pt modelId="{9E426BD4-A1C9-4720-A421-A4B64ECFA1D9}" type="parTrans" cxnId="{CC25C38D-1383-4CC5-A2A5-41C7DC9BB322}">
      <dgm:prSet/>
      <dgm:spPr/>
      <dgm:t>
        <a:bodyPr/>
        <a:lstStyle/>
        <a:p>
          <a:endParaRPr lang="en-US"/>
        </a:p>
      </dgm:t>
    </dgm:pt>
    <dgm:pt modelId="{777891DD-D7C1-4F4C-9293-4B53B505AB10}" type="sibTrans" cxnId="{CC25C38D-1383-4CC5-A2A5-41C7DC9BB322}">
      <dgm:prSet/>
      <dgm:spPr/>
      <dgm:t>
        <a:bodyPr/>
        <a:lstStyle/>
        <a:p>
          <a:endParaRPr lang="en-US"/>
        </a:p>
      </dgm:t>
    </dgm:pt>
    <dgm:pt modelId="{837461BF-2F17-4E7B-A7A4-7EEDEE67C62B}">
      <dgm:prSet phldrT="[Text]"/>
      <dgm:spPr/>
      <dgm:t>
        <a:bodyPr/>
        <a:lstStyle/>
        <a:p>
          <a:r>
            <a:rPr lang="en-US" dirty="0"/>
            <a:t>Hispanic or Latino screeners more worried about COVID-19</a:t>
          </a:r>
        </a:p>
      </dgm:t>
    </dgm:pt>
    <dgm:pt modelId="{DB4E1285-93C8-4E72-9516-946FF97ECFC3}" type="parTrans" cxnId="{50D3B2AE-0F78-4F9A-8724-4F7A255834BB}">
      <dgm:prSet/>
      <dgm:spPr/>
      <dgm:t>
        <a:bodyPr/>
        <a:lstStyle/>
        <a:p>
          <a:endParaRPr lang="en-US"/>
        </a:p>
      </dgm:t>
    </dgm:pt>
    <dgm:pt modelId="{9035FA29-40B1-4109-A3C8-E8C77A5EBCCE}" type="sibTrans" cxnId="{50D3B2AE-0F78-4F9A-8724-4F7A255834BB}">
      <dgm:prSet/>
      <dgm:spPr/>
      <dgm:t>
        <a:bodyPr/>
        <a:lstStyle/>
        <a:p>
          <a:endParaRPr lang="en-US"/>
        </a:p>
      </dgm:t>
    </dgm:pt>
    <dgm:pt modelId="{237D5B10-D4F2-4D63-B5EB-888D909CB557}">
      <dgm:prSet phldrT="[Text]"/>
      <dgm:spPr/>
      <dgm:t>
        <a:bodyPr/>
        <a:lstStyle/>
        <a:p>
          <a:r>
            <a:rPr lang="en-US" dirty="0"/>
            <a:t>Hispanic or Latino screeners cite loneliness or isolation at highest rates</a:t>
          </a:r>
        </a:p>
      </dgm:t>
    </dgm:pt>
    <dgm:pt modelId="{082ED27D-6115-41AB-8F9C-6239131133CD}" type="parTrans" cxnId="{1B80AEE1-2BC1-4A8A-AA52-7CFECEA2600C}">
      <dgm:prSet/>
      <dgm:spPr/>
      <dgm:t>
        <a:bodyPr/>
        <a:lstStyle/>
        <a:p>
          <a:endParaRPr lang="en-US"/>
        </a:p>
      </dgm:t>
    </dgm:pt>
    <dgm:pt modelId="{4E1C859D-818F-42BB-9BE5-E3CF9677EE63}" type="sibTrans" cxnId="{1B80AEE1-2BC1-4A8A-AA52-7CFECEA2600C}">
      <dgm:prSet/>
      <dgm:spPr/>
      <dgm:t>
        <a:bodyPr/>
        <a:lstStyle/>
        <a:p>
          <a:endParaRPr lang="en-US"/>
        </a:p>
      </dgm:t>
    </dgm:pt>
    <dgm:pt modelId="{B9B0859F-1159-4E9E-BFAA-FA8C39FC08A8}">
      <dgm:prSet phldrT="[Text]"/>
      <dgm:spPr/>
      <dgm:t>
        <a:bodyPr/>
        <a:lstStyle/>
        <a:p>
          <a:r>
            <a:rPr lang="en-US" dirty="0"/>
            <a:t>Native American or American Indian screeners report most grief or loss</a:t>
          </a:r>
        </a:p>
      </dgm:t>
    </dgm:pt>
    <dgm:pt modelId="{FC943C70-8DFE-437B-8294-806CAD43BCC0}" type="parTrans" cxnId="{B0EBCD99-95AE-4060-B8EA-92A4A3AFDA57}">
      <dgm:prSet/>
      <dgm:spPr/>
      <dgm:t>
        <a:bodyPr/>
        <a:lstStyle/>
        <a:p>
          <a:endParaRPr lang="en-US"/>
        </a:p>
      </dgm:t>
    </dgm:pt>
    <dgm:pt modelId="{341A2E9F-B795-4930-A11D-82E0287902AC}" type="sibTrans" cxnId="{B0EBCD99-95AE-4060-B8EA-92A4A3AFDA57}">
      <dgm:prSet/>
      <dgm:spPr/>
      <dgm:t>
        <a:bodyPr/>
        <a:lstStyle/>
        <a:p>
          <a:endParaRPr lang="en-US"/>
        </a:p>
      </dgm:t>
    </dgm:pt>
    <dgm:pt modelId="{16B95198-4639-4827-95ED-D0446251F775}" type="pres">
      <dgm:prSet presAssocID="{DB166F49-6F67-4329-9705-FB8AEEF8DCF3}" presName="diagram" presStyleCnt="0">
        <dgm:presLayoutVars>
          <dgm:dir/>
          <dgm:resizeHandles val="exact"/>
        </dgm:presLayoutVars>
      </dgm:prSet>
      <dgm:spPr/>
    </dgm:pt>
    <dgm:pt modelId="{7A66DD7C-14FB-49EE-AD75-BF8BB38DCE10}" type="pres">
      <dgm:prSet presAssocID="{B12B74FA-9BC8-4CBE-BAC8-87AF512E2F52}" presName="node" presStyleLbl="node1" presStyleIdx="0" presStyleCnt="5">
        <dgm:presLayoutVars>
          <dgm:bulletEnabled val="1"/>
        </dgm:presLayoutVars>
      </dgm:prSet>
      <dgm:spPr/>
    </dgm:pt>
    <dgm:pt modelId="{23244B39-C0AE-499E-9266-4920F3F0BE64}" type="pres">
      <dgm:prSet presAssocID="{A6356AD0-5AED-419B-A3E8-62FA357EE463}" presName="sibTrans" presStyleCnt="0"/>
      <dgm:spPr/>
    </dgm:pt>
    <dgm:pt modelId="{A34EFF61-D1BF-44EE-A4E6-AA01C13DFB57}" type="pres">
      <dgm:prSet presAssocID="{E8B7ADA9-3E98-4B73-953C-3F3AABD5EA30}" presName="node" presStyleLbl="node1" presStyleIdx="1" presStyleCnt="5">
        <dgm:presLayoutVars>
          <dgm:bulletEnabled val="1"/>
        </dgm:presLayoutVars>
      </dgm:prSet>
      <dgm:spPr/>
    </dgm:pt>
    <dgm:pt modelId="{E527DB6E-67F0-42C5-BA1B-8A7A3D618CB3}" type="pres">
      <dgm:prSet presAssocID="{777891DD-D7C1-4F4C-9293-4B53B505AB10}" presName="sibTrans" presStyleCnt="0"/>
      <dgm:spPr/>
    </dgm:pt>
    <dgm:pt modelId="{49837FA6-7FAF-41A5-9634-A36E295E5E0B}" type="pres">
      <dgm:prSet presAssocID="{837461BF-2F17-4E7B-A7A4-7EEDEE67C62B}" presName="node" presStyleLbl="node1" presStyleIdx="2" presStyleCnt="5">
        <dgm:presLayoutVars>
          <dgm:bulletEnabled val="1"/>
        </dgm:presLayoutVars>
      </dgm:prSet>
      <dgm:spPr/>
    </dgm:pt>
    <dgm:pt modelId="{E0BED062-4101-4EA5-BAC8-C72F2B0825E1}" type="pres">
      <dgm:prSet presAssocID="{9035FA29-40B1-4109-A3C8-E8C77A5EBCCE}" presName="sibTrans" presStyleCnt="0"/>
      <dgm:spPr/>
    </dgm:pt>
    <dgm:pt modelId="{5409D2AF-4A92-498F-B824-86143E8A9E5A}" type="pres">
      <dgm:prSet presAssocID="{237D5B10-D4F2-4D63-B5EB-888D909CB557}" presName="node" presStyleLbl="node1" presStyleIdx="3" presStyleCnt="5">
        <dgm:presLayoutVars>
          <dgm:bulletEnabled val="1"/>
        </dgm:presLayoutVars>
      </dgm:prSet>
      <dgm:spPr/>
    </dgm:pt>
    <dgm:pt modelId="{B6F5C568-C494-4FD7-B26B-EC9192DD21F3}" type="pres">
      <dgm:prSet presAssocID="{4E1C859D-818F-42BB-9BE5-E3CF9677EE63}" presName="sibTrans" presStyleCnt="0"/>
      <dgm:spPr/>
    </dgm:pt>
    <dgm:pt modelId="{8B36F643-1DC1-44BB-A98A-D15E234342FA}" type="pres">
      <dgm:prSet presAssocID="{B9B0859F-1159-4E9E-BFAA-FA8C39FC08A8}" presName="node" presStyleLbl="node1" presStyleIdx="4" presStyleCnt="5">
        <dgm:presLayoutVars>
          <dgm:bulletEnabled val="1"/>
        </dgm:presLayoutVars>
      </dgm:prSet>
      <dgm:spPr/>
    </dgm:pt>
  </dgm:ptLst>
  <dgm:cxnLst>
    <dgm:cxn modelId="{362E1903-9685-424B-B9DB-53820B1679CC}" type="presOf" srcId="{E8B7ADA9-3E98-4B73-953C-3F3AABD5EA30}" destId="{A34EFF61-D1BF-44EE-A4E6-AA01C13DFB57}" srcOrd="0" destOrd="0" presId="urn:microsoft.com/office/officeart/2005/8/layout/default"/>
    <dgm:cxn modelId="{E25BBF44-3509-42C8-A8AA-A6D5A8306096}" type="presOf" srcId="{837461BF-2F17-4E7B-A7A4-7EEDEE67C62B}" destId="{49837FA6-7FAF-41A5-9634-A36E295E5E0B}" srcOrd="0" destOrd="0" presId="urn:microsoft.com/office/officeart/2005/8/layout/default"/>
    <dgm:cxn modelId="{8404A382-8A42-44CA-A0DB-A1197C40A5F3}" srcId="{DB166F49-6F67-4329-9705-FB8AEEF8DCF3}" destId="{B12B74FA-9BC8-4CBE-BAC8-87AF512E2F52}" srcOrd="0" destOrd="0" parTransId="{FAF790A0-3C3A-4688-81AD-AB06F82C691B}" sibTransId="{A6356AD0-5AED-419B-A3E8-62FA357EE463}"/>
    <dgm:cxn modelId="{CC25C38D-1383-4CC5-A2A5-41C7DC9BB322}" srcId="{DB166F49-6F67-4329-9705-FB8AEEF8DCF3}" destId="{E8B7ADA9-3E98-4B73-953C-3F3AABD5EA30}" srcOrd="1" destOrd="0" parTransId="{9E426BD4-A1C9-4720-A421-A4B64ECFA1D9}" sibTransId="{777891DD-D7C1-4F4C-9293-4B53B505AB10}"/>
    <dgm:cxn modelId="{B0EBCD99-95AE-4060-B8EA-92A4A3AFDA57}" srcId="{DB166F49-6F67-4329-9705-FB8AEEF8DCF3}" destId="{B9B0859F-1159-4E9E-BFAA-FA8C39FC08A8}" srcOrd="4" destOrd="0" parTransId="{FC943C70-8DFE-437B-8294-806CAD43BCC0}" sibTransId="{341A2E9F-B795-4930-A11D-82E0287902AC}"/>
    <dgm:cxn modelId="{50D3B2AE-0F78-4F9A-8724-4F7A255834BB}" srcId="{DB166F49-6F67-4329-9705-FB8AEEF8DCF3}" destId="{837461BF-2F17-4E7B-A7A4-7EEDEE67C62B}" srcOrd="2" destOrd="0" parTransId="{DB4E1285-93C8-4E72-9516-946FF97ECFC3}" sibTransId="{9035FA29-40B1-4109-A3C8-E8C77A5EBCCE}"/>
    <dgm:cxn modelId="{71F299CE-6927-4A6C-A890-C028082D8A12}" type="presOf" srcId="{B12B74FA-9BC8-4CBE-BAC8-87AF512E2F52}" destId="{7A66DD7C-14FB-49EE-AD75-BF8BB38DCE10}" srcOrd="0" destOrd="0" presId="urn:microsoft.com/office/officeart/2005/8/layout/default"/>
    <dgm:cxn modelId="{A6F153DA-FC68-476A-B6B4-57F1326ABEA8}" type="presOf" srcId="{237D5B10-D4F2-4D63-B5EB-888D909CB557}" destId="{5409D2AF-4A92-498F-B824-86143E8A9E5A}" srcOrd="0" destOrd="0" presId="urn:microsoft.com/office/officeart/2005/8/layout/default"/>
    <dgm:cxn modelId="{1B80AEE1-2BC1-4A8A-AA52-7CFECEA2600C}" srcId="{DB166F49-6F67-4329-9705-FB8AEEF8DCF3}" destId="{237D5B10-D4F2-4D63-B5EB-888D909CB557}" srcOrd="3" destOrd="0" parTransId="{082ED27D-6115-41AB-8F9C-6239131133CD}" sibTransId="{4E1C859D-818F-42BB-9BE5-E3CF9677EE63}"/>
    <dgm:cxn modelId="{0E1218FE-9EBC-4046-9200-16312C23C14A}" type="presOf" srcId="{B9B0859F-1159-4E9E-BFAA-FA8C39FC08A8}" destId="{8B36F643-1DC1-44BB-A98A-D15E234342FA}" srcOrd="0" destOrd="0" presId="urn:microsoft.com/office/officeart/2005/8/layout/default"/>
    <dgm:cxn modelId="{B297ABFF-9C69-413B-9527-A364334B8597}" type="presOf" srcId="{DB166F49-6F67-4329-9705-FB8AEEF8DCF3}" destId="{16B95198-4639-4827-95ED-D0446251F775}" srcOrd="0" destOrd="0" presId="urn:microsoft.com/office/officeart/2005/8/layout/default"/>
    <dgm:cxn modelId="{1EEF0722-5A60-4F4A-850E-33E9035FA1BC}" type="presParOf" srcId="{16B95198-4639-4827-95ED-D0446251F775}" destId="{7A66DD7C-14FB-49EE-AD75-BF8BB38DCE10}" srcOrd="0" destOrd="0" presId="urn:microsoft.com/office/officeart/2005/8/layout/default"/>
    <dgm:cxn modelId="{AA3C7D62-5793-4728-8CD8-1D7B79E1E01A}" type="presParOf" srcId="{16B95198-4639-4827-95ED-D0446251F775}" destId="{23244B39-C0AE-499E-9266-4920F3F0BE64}" srcOrd="1" destOrd="0" presId="urn:microsoft.com/office/officeart/2005/8/layout/default"/>
    <dgm:cxn modelId="{4C831C9C-CE1F-40F8-9C6D-C51031EBD981}" type="presParOf" srcId="{16B95198-4639-4827-95ED-D0446251F775}" destId="{A34EFF61-D1BF-44EE-A4E6-AA01C13DFB57}" srcOrd="2" destOrd="0" presId="urn:microsoft.com/office/officeart/2005/8/layout/default"/>
    <dgm:cxn modelId="{DE93E23D-2BE4-4448-A804-CF15EC13C508}" type="presParOf" srcId="{16B95198-4639-4827-95ED-D0446251F775}" destId="{E527DB6E-67F0-42C5-BA1B-8A7A3D618CB3}" srcOrd="3" destOrd="0" presId="urn:microsoft.com/office/officeart/2005/8/layout/default"/>
    <dgm:cxn modelId="{B9123C0C-0176-456C-B40E-9EE464E964B5}" type="presParOf" srcId="{16B95198-4639-4827-95ED-D0446251F775}" destId="{49837FA6-7FAF-41A5-9634-A36E295E5E0B}" srcOrd="4" destOrd="0" presId="urn:microsoft.com/office/officeart/2005/8/layout/default"/>
    <dgm:cxn modelId="{C0029E0D-C1AF-4D22-9666-AB44AA0E8E20}" type="presParOf" srcId="{16B95198-4639-4827-95ED-D0446251F775}" destId="{E0BED062-4101-4EA5-BAC8-C72F2B0825E1}" srcOrd="5" destOrd="0" presId="urn:microsoft.com/office/officeart/2005/8/layout/default"/>
    <dgm:cxn modelId="{63099774-2108-412A-A375-7623FA6D08D6}" type="presParOf" srcId="{16B95198-4639-4827-95ED-D0446251F775}" destId="{5409D2AF-4A92-498F-B824-86143E8A9E5A}" srcOrd="6" destOrd="0" presId="urn:microsoft.com/office/officeart/2005/8/layout/default"/>
    <dgm:cxn modelId="{C1198107-2DDA-4CFE-A5E8-45DED5EA7D81}" type="presParOf" srcId="{16B95198-4639-4827-95ED-D0446251F775}" destId="{B6F5C568-C494-4FD7-B26B-EC9192DD21F3}" srcOrd="7" destOrd="0" presId="urn:microsoft.com/office/officeart/2005/8/layout/default"/>
    <dgm:cxn modelId="{8E3D1E62-4734-42C2-A805-6137314F0FE6}" type="presParOf" srcId="{16B95198-4639-4827-95ED-D0446251F775}" destId="{8B36F643-1DC1-44BB-A98A-D15E234342F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30921-14C2-420A-827D-F34FBA09B0C4}">
      <dsp:nvSpPr>
        <dsp:cNvPr id="0" name=""/>
        <dsp:cNvSpPr/>
      </dsp:nvSpPr>
      <dsp:spPr>
        <a:xfrm>
          <a:off x="2277" y="403324"/>
          <a:ext cx="1806475" cy="10838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baseline="0" dirty="0">
              <a:latin typeface="Candara" panose="020E0502030303020204" pitchFamily="34" charset="0"/>
            </a:rPr>
            <a:t>Depression (PHQ-9</a:t>
          </a:r>
          <a:r>
            <a:rPr lang="en-US" sz="1200" b="0" kern="1200" baseline="0" dirty="0"/>
            <a:t>)</a:t>
          </a:r>
          <a:endParaRPr lang="en-US" sz="1200" kern="1200" dirty="0"/>
        </a:p>
      </dsp:txBody>
      <dsp:txXfrm>
        <a:off x="2277" y="403324"/>
        <a:ext cx="1806475" cy="1083885"/>
      </dsp:txXfrm>
    </dsp:sp>
    <dsp:sp modelId="{019930D7-33A2-4205-A565-FA9CD19E9772}">
      <dsp:nvSpPr>
        <dsp:cNvPr id="0" name=""/>
        <dsp:cNvSpPr/>
      </dsp:nvSpPr>
      <dsp:spPr>
        <a:xfrm>
          <a:off x="1988966" y="402467"/>
          <a:ext cx="1806475" cy="1083885"/>
        </a:xfrm>
        <a:prstGeom prst="rect">
          <a:avLst/>
        </a:prstGeom>
        <a:solidFill>
          <a:schemeClr val="accent2">
            <a:hueOff val="929406"/>
            <a:satOff val="-4837"/>
            <a:lumOff val="8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baseline="0" dirty="0"/>
            <a:t>Anxiety (GAD-7)</a:t>
          </a:r>
          <a:endParaRPr lang="en-US" sz="1200" b="1" kern="1200" dirty="0"/>
        </a:p>
      </dsp:txBody>
      <dsp:txXfrm>
        <a:off x="1988966" y="402467"/>
        <a:ext cx="1806475" cy="1083885"/>
      </dsp:txXfrm>
    </dsp:sp>
    <dsp:sp modelId="{48FB46AF-381D-4111-A1EA-F0A4CAB6BE39}">
      <dsp:nvSpPr>
        <dsp:cNvPr id="0" name=""/>
        <dsp:cNvSpPr/>
      </dsp:nvSpPr>
      <dsp:spPr>
        <a:xfrm>
          <a:off x="3976523" y="403324"/>
          <a:ext cx="1806475" cy="1083885"/>
        </a:xfrm>
        <a:prstGeom prst="rect">
          <a:avLst/>
        </a:prstGeom>
        <a:solidFill>
          <a:schemeClr val="accent2">
            <a:hueOff val="1858812"/>
            <a:satOff val="-9673"/>
            <a:lumOff val="16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baseline="0" dirty="0"/>
            <a:t>Bipolar (MDQ)</a:t>
          </a:r>
          <a:endParaRPr lang="en-US" sz="1200" b="1" kern="1200" dirty="0"/>
        </a:p>
      </dsp:txBody>
      <dsp:txXfrm>
        <a:off x="3976523" y="403324"/>
        <a:ext cx="1806475" cy="1083885"/>
      </dsp:txXfrm>
    </dsp:sp>
    <dsp:sp modelId="{5C2CEB8E-47A1-4799-A2BB-B872FE2C6B45}">
      <dsp:nvSpPr>
        <dsp:cNvPr id="0" name=""/>
        <dsp:cNvSpPr/>
      </dsp:nvSpPr>
      <dsp:spPr>
        <a:xfrm>
          <a:off x="5963647" y="403324"/>
          <a:ext cx="1806475" cy="1083885"/>
        </a:xfrm>
        <a:prstGeom prst="rect">
          <a:avLst/>
        </a:prstGeom>
        <a:solidFill>
          <a:schemeClr val="accent2">
            <a:hueOff val="2788218"/>
            <a:satOff val="-14510"/>
            <a:lumOff val="24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baseline="0" dirty="0"/>
            <a:t>PTSD (PC-PTSD)</a:t>
          </a:r>
          <a:endParaRPr lang="en-US" sz="1200" b="1" kern="1200" dirty="0"/>
        </a:p>
      </dsp:txBody>
      <dsp:txXfrm>
        <a:off x="5963647" y="403324"/>
        <a:ext cx="1806475" cy="1083885"/>
      </dsp:txXfrm>
    </dsp:sp>
    <dsp:sp modelId="{2EB4107F-DEBE-4DE9-B420-5BFB2E487EBD}">
      <dsp:nvSpPr>
        <dsp:cNvPr id="0" name=""/>
        <dsp:cNvSpPr/>
      </dsp:nvSpPr>
      <dsp:spPr>
        <a:xfrm>
          <a:off x="2277" y="1667857"/>
          <a:ext cx="1806475" cy="1083885"/>
        </a:xfrm>
        <a:prstGeom prst="rect">
          <a:avLst/>
        </a:prstGeom>
        <a:solidFill>
          <a:schemeClr val="accent2">
            <a:hueOff val="3717624"/>
            <a:satOff val="-19346"/>
            <a:lumOff val="32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baseline="0" dirty="0"/>
            <a:t>Youth Screen (PSC-YR)</a:t>
          </a:r>
          <a:endParaRPr lang="en-US" sz="1200" b="1" kern="1200" dirty="0"/>
        </a:p>
      </dsp:txBody>
      <dsp:txXfrm>
        <a:off x="2277" y="1667857"/>
        <a:ext cx="1806475" cy="1083885"/>
      </dsp:txXfrm>
    </dsp:sp>
    <dsp:sp modelId="{3A9EDC5B-B399-49A8-8E5C-B19AB2989736}">
      <dsp:nvSpPr>
        <dsp:cNvPr id="0" name=""/>
        <dsp:cNvSpPr/>
      </dsp:nvSpPr>
      <dsp:spPr>
        <a:xfrm>
          <a:off x="1989400" y="1667857"/>
          <a:ext cx="1806475" cy="1083885"/>
        </a:xfrm>
        <a:prstGeom prst="rect">
          <a:avLst/>
        </a:prstGeom>
        <a:solidFill>
          <a:schemeClr val="accent2">
            <a:hueOff val="4647031"/>
            <a:satOff val="-24183"/>
            <a:lumOff val="4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baseline="0" dirty="0"/>
            <a:t>Parent Screen (PSC)</a:t>
          </a:r>
          <a:endParaRPr lang="en-US" sz="1200" b="1" kern="1200" dirty="0"/>
        </a:p>
      </dsp:txBody>
      <dsp:txXfrm>
        <a:off x="1989400" y="1667857"/>
        <a:ext cx="1806475" cy="1083885"/>
      </dsp:txXfrm>
    </dsp:sp>
    <dsp:sp modelId="{91B98246-A510-4162-8E39-1CA21F9A4EE6}">
      <dsp:nvSpPr>
        <dsp:cNvPr id="0" name=""/>
        <dsp:cNvSpPr/>
      </dsp:nvSpPr>
      <dsp:spPr>
        <a:xfrm>
          <a:off x="3976523" y="1667857"/>
          <a:ext cx="1806475" cy="1083885"/>
        </a:xfrm>
        <a:prstGeom prst="rect">
          <a:avLst/>
        </a:prstGeom>
        <a:solidFill>
          <a:schemeClr val="accent2">
            <a:hueOff val="5576437"/>
            <a:satOff val="-29019"/>
            <a:lumOff val="48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baseline="0" dirty="0"/>
            <a:t>Alcohol and Substance Use Screen (CAGE-AID)</a:t>
          </a:r>
          <a:endParaRPr lang="en-US" sz="1200" b="1" kern="1200" dirty="0"/>
        </a:p>
      </dsp:txBody>
      <dsp:txXfrm>
        <a:off x="3976523" y="1667857"/>
        <a:ext cx="1806475" cy="1083885"/>
      </dsp:txXfrm>
    </dsp:sp>
    <dsp:sp modelId="{7BF65ADB-6686-4AB4-B8F5-12EE755ED207}">
      <dsp:nvSpPr>
        <dsp:cNvPr id="0" name=""/>
        <dsp:cNvSpPr/>
      </dsp:nvSpPr>
      <dsp:spPr>
        <a:xfrm>
          <a:off x="5963647" y="1667857"/>
          <a:ext cx="1806475" cy="1083885"/>
        </a:xfrm>
        <a:prstGeom prst="rect">
          <a:avLst/>
        </a:prstGeom>
        <a:solidFill>
          <a:schemeClr val="accent2">
            <a:hueOff val="6505843"/>
            <a:satOff val="-33856"/>
            <a:lumOff val="56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baseline="0" dirty="0"/>
            <a:t>Psychosis Screen (Ultra-High Risk) (PQ-B)</a:t>
          </a:r>
          <a:endParaRPr lang="en-US" sz="1200" b="1" kern="1200" dirty="0"/>
        </a:p>
      </dsp:txBody>
      <dsp:txXfrm>
        <a:off x="5963647" y="1667857"/>
        <a:ext cx="1806475" cy="1083885"/>
      </dsp:txXfrm>
    </dsp:sp>
    <dsp:sp modelId="{14CD3BB6-C1A5-4B2C-8340-17B894D393DA}">
      <dsp:nvSpPr>
        <dsp:cNvPr id="0" name=""/>
        <dsp:cNvSpPr/>
      </dsp:nvSpPr>
      <dsp:spPr>
        <a:xfrm>
          <a:off x="1989400" y="2932390"/>
          <a:ext cx="1806475" cy="1083885"/>
        </a:xfrm>
        <a:prstGeom prst="rect">
          <a:avLst/>
        </a:prstGeom>
        <a:solidFill>
          <a:schemeClr val="accent2">
            <a:hueOff val="7435249"/>
            <a:satOff val="-38692"/>
            <a:lumOff val="64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dirty="0"/>
            <a:t>Eating Disorders </a:t>
          </a:r>
        </a:p>
      </dsp:txBody>
      <dsp:txXfrm>
        <a:off x="1989400" y="2932390"/>
        <a:ext cx="1806475" cy="1083885"/>
      </dsp:txXfrm>
    </dsp:sp>
    <dsp:sp modelId="{F3BDC67C-58A5-4FA4-B64E-F7B9B375DFBC}">
      <dsp:nvSpPr>
        <dsp:cNvPr id="0" name=""/>
        <dsp:cNvSpPr/>
      </dsp:nvSpPr>
      <dsp:spPr>
        <a:xfrm>
          <a:off x="3976523" y="2932390"/>
          <a:ext cx="1806475" cy="1083885"/>
        </a:xfrm>
        <a:prstGeom prst="rect">
          <a:avLst/>
        </a:prstGeom>
        <a:solidFill>
          <a:schemeClr val="accent2">
            <a:hueOff val="8364655"/>
            <a:satOff val="-43529"/>
            <a:lumOff val="72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dirty="0"/>
            <a:t>Postpartum Depression (EPDS)</a:t>
          </a:r>
        </a:p>
      </dsp:txBody>
      <dsp:txXfrm>
        <a:off x="3976523" y="2932390"/>
        <a:ext cx="1806475" cy="1083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6DD7C-14FB-49EE-AD75-BF8BB38DCE10}">
      <dsp:nvSpPr>
        <dsp:cNvPr id="0" name=""/>
        <dsp:cNvSpPr/>
      </dsp:nvSpPr>
      <dsp:spPr>
        <a:xfrm>
          <a:off x="441435" y="504"/>
          <a:ext cx="3186341" cy="19118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Black or African American screeners cite financial concerns at highest rate </a:t>
          </a:r>
        </a:p>
      </dsp:txBody>
      <dsp:txXfrm>
        <a:off x="441435" y="504"/>
        <a:ext cx="3186341" cy="1911804"/>
      </dsp:txXfrm>
    </dsp:sp>
    <dsp:sp modelId="{A34EFF61-D1BF-44EE-A4E6-AA01C13DFB57}">
      <dsp:nvSpPr>
        <dsp:cNvPr id="0" name=""/>
        <dsp:cNvSpPr/>
      </dsp:nvSpPr>
      <dsp:spPr>
        <a:xfrm>
          <a:off x="3946410" y="504"/>
          <a:ext cx="3186341" cy="1911804"/>
        </a:xfrm>
        <a:prstGeom prst="rect">
          <a:avLst/>
        </a:prstGeom>
        <a:solidFill>
          <a:schemeClr val="accent2">
            <a:hueOff val="2091164"/>
            <a:satOff val="-10882"/>
            <a:lumOff val="18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Native American or American Indian screeners report more past trauma</a:t>
          </a:r>
        </a:p>
      </dsp:txBody>
      <dsp:txXfrm>
        <a:off x="3946410" y="504"/>
        <a:ext cx="3186341" cy="1911804"/>
      </dsp:txXfrm>
    </dsp:sp>
    <dsp:sp modelId="{49837FA6-7FAF-41A5-9634-A36E295E5E0B}">
      <dsp:nvSpPr>
        <dsp:cNvPr id="0" name=""/>
        <dsp:cNvSpPr/>
      </dsp:nvSpPr>
      <dsp:spPr>
        <a:xfrm>
          <a:off x="7451386" y="504"/>
          <a:ext cx="3186341" cy="1911804"/>
        </a:xfrm>
        <a:prstGeom prst="rect">
          <a:avLst/>
        </a:prstGeom>
        <a:solidFill>
          <a:schemeClr val="accent2">
            <a:hueOff val="4182328"/>
            <a:satOff val="-21764"/>
            <a:lumOff val="36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Hispanic or Latino screeners more worried about COVID-19</a:t>
          </a:r>
        </a:p>
      </dsp:txBody>
      <dsp:txXfrm>
        <a:off x="7451386" y="504"/>
        <a:ext cx="3186341" cy="1911804"/>
      </dsp:txXfrm>
    </dsp:sp>
    <dsp:sp modelId="{5409D2AF-4A92-498F-B824-86143E8A9E5A}">
      <dsp:nvSpPr>
        <dsp:cNvPr id="0" name=""/>
        <dsp:cNvSpPr/>
      </dsp:nvSpPr>
      <dsp:spPr>
        <a:xfrm>
          <a:off x="2193923" y="2230943"/>
          <a:ext cx="3186341" cy="1911804"/>
        </a:xfrm>
        <a:prstGeom prst="rect">
          <a:avLst/>
        </a:prstGeom>
        <a:solidFill>
          <a:schemeClr val="accent2">
            <a:hueOff val="6273491"/>
            <a:satOff val="-32647"/>
            <a:lumOff val="54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Hispanic or Latino screeners cite loneliness or isolation at highest rates</a:t>
          </a:r>
        </a:p>
      </dsp:txBody>
      <dsp:txXfrm>
        <a:off x="2193923" y="2230943"/>
        <a:ext cx="3186341" cy="1911804"/>
      </dsp:txXfrm>
    </dsp:sp>
    <dsp:sp modelId="{8B36F643-1DC1-44BB-A98A-D15E234342FA}">
      <dsp:nvSpPr>
        <dsp:cNvPr id="0" name=""/>
        <dsp:cNvSpPr/>
      </dsp:nvSpPr>
      <dsp:spPr>
        <a:xfrm>
          <a:off x="5698898" y="2230943"/>
          <a:ext cx="3186341" cy="1911804"/>
        </a:xfrm>
        <a:prstGeom prst="rect">
          <a:avLst/>
        </a:prstGeom>
        <a:solidFill>
          <a:schemeClr val="accent2">
            <a:hueOff val="8364655"/>
            <a:satOff val="-43529"/>
            <a:lumOff val="72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Native American or American Indian screeners report most grief or loss</a:t>
          </a:r>
        </a:p>
      </dsp:txBody>
      <dsp:txXfrm>
        <a:off x="5698898" y="2230943"/>
        <a:ext cx="3186341" cy="19118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0.0748</cdr:x>
      <cdr:y>0.13801</cdr:y>
    </cdr:from>
    <cdr:to>
      <cdr:x>0.48652</cdr:x>
      <cdr:y>0.24814</cdr:y>
    </cdr:to>
    <cdr:sp macro="" textlink="">
      <cdr:nvSpPr>
        <cdr:cNvPr id="2" name="TextBox 1">
          <a:extLst xmlns:a="http://schemas.openxmlformats.org/drawingml/2006/main">
            <a:ext uri="{FF2B5EF4-FFF2-40B4-BE49-F238E27FC236}">
              <a16:creationId xmlns:a16="http://schemas.microsoft.com/office/drawing/2014/main" id="{644DE99B-2385-4F6B-A75D-38D0D6FFEF48}"/>
            </a:ext>
          </a:extLst>
        </cdr:cNvPr>
        <cdr:cNvSpPr txBox="1"/>
      </cdr:nvSpPr>
      <cdr:spPr>
        <a:xfrm xmlns:a="http://schemas.openxmlformats.org/drawingml/2006/main">
          <a:off x="826738" y="579787"/>
          <a:ext cx="4550268" cy="4626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Note: Numbers represent excess moderate to severe (depression, anxiety) or at-risk (psychosis) results since February from prior quarter baselines.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9A155-AF6C-4D81-91C3-0DC9277B0B8C}"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1331-6A9D-4445-806C-98D3F8E816C0}" type="slidenum">
              <a:rPr lang="en-US" smtClean="0"/>
              <a:t>‹#›</a:t>
            </a:fld>
            <a:endParaRPr lang="en-US"/>
          </a:p>
        </p:txBody>
      </p:sp>
    </p:spTree>
    <p:extLst>
      <p:ext uri="{BB962C8B-B14F-4D97-AF65-F5344CB8AC3E}">
        <p14:creationId xmlns:p14="http://schemas.microsoft.com/office/powerpoint/2010/main" val="2978437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1331-6A9D-4445-806C-98D3F8E816C0}" type="slidenum">
              <a:rPr lang="en-US" smtClean="0"/>
              <a:t>4</a:t>
            </a:fld>
            <a:endParaRPr lang="en-US"/>
          </a:p>
        </p:txBody>
      </p:sp>
    </p:spTree>
    <p:extLst>
      <p:ext uri="{BB962C8B-B14F-4D97-AF65-F5344CB8AC3E}">
        <p14:creationId xmlns:p14="http://schemas.microsoft.com/office/powerpoint/2010/main" val="278743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1331-6A9D-4445-806C-98D3F8E816C0}" type="slidenum">
              <a:rPr lang="en-US" smtClean="0"/>
              <a:t>8</a:t>
            </a:fld>
            <a:endParaRPr lang="en-US"/>
          </a:p>
        </p:txBody>
      </p:sp>
    </p:spTree>
    <p:extLst>
      <p:ext uri="{BB962C8B-B14F-4D97-AF65-F5344CB8AC3E}">
        <p14:creationId xmlns:p14="http://schemas.microsoft.com/office/powerpoint/2010/main" val="295770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23,642 screens with a result of severe anxiety in July 2020 alone.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31331-6A9D-4445-806C-98D3F8E816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22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1331-6A9D-4445-806C-98D3F8E816C0}" type="slidenum">
              <a:rPr lang="en-US" smtClean="0"/>
              <a:t>11</a:t>
            </a:fld>
            <a:endParaRPr lang="en-US"/>
          </a:p>
        </p:txBody>
      </p:sp>
    </p:spTree>
    <p:extLst>
      <p:ext uri="{BB962C8B-B14F-4D97-AF65-F5344CB8AC3E}">
        <p14:creationId xmlns:p14="http://schemas.microsoft.com/office/powerpoint/2010/main" val="4104500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1331-6A9D-4445-806C-98D3F8E816C0}" type="slidenum">
              <a:rPr lang="en-US" smtClean="0"/>
              <a:t>14</a:t>
            </a:fld>
            <a:endParaRPr lang="en-US"/>
          </a:p>
        </p:txBody>
      </p:sp>
    </p:spTree>
    <p:extLst>
      <p:ext uri="{BB962C8B-B14F-4D97-AF65-F5344CB8AC3E}">
        <p14:creationId xmlns:p14="http://schemas.microsoft.com/office/powerpoint/2010/main" val="1293694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1331-6A9D-4445-806C-98D3F8E816C0}" type="slidenum">
              <a:rPr lang="en-US" smtClean="0"/>
              <a:t>17</a:t>
            </a:fld>
            <a:endParaRPr lang="en-US"/>
          </a:p>
        </p:txBody>
      </p:sp>
    </p:spTree>
    <p:extLst>
      <p:ext uri="{BB962C8B-B14F-4D97-AF65-F5344CB8AC3E}">
        <p14:creationId xmlns:p14="http://schemas.microsoft.com/office/powerpoint/2010/main" val="110914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1331-6A9D-4445-806C-98D3F8E816C0}" type="slidenum">
              <a:rPr lang="en-US" smtClean="0"/>
              <a:t>18</a:t>
            </a:fld>
            <a:endParaRPr lang="en-US"/>
          </a:p>
        </p:txBody>
      </p:sp>
    </p:spTree>
    <p:extLst>
      <p:ext uri="{BB962C8B-B14F-4D97-AF65-F5344CB8AC3E}">
        <p14:creationId xmlns:p14="http://schemas.microsoft.com/office/powerpoint/2010/main" val="2438958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967560-B87A-4521-BE63-E4081AE19FFE}"/>
              </a:ext>
            </a:extLst>
          </p:cNvPr>
          <p:cNvPicPr>
            <a:picLocks noChangeAspect="1"/>
          </p:cNvPicPr>
          <p:nvPr userDrawn="1"/>
        </p:nvPicPr>
        <p:blipFill>
          <a:blip r:embed="rId2"/>
          <a:stretch>
            <a:fillRect/>
          </a:stretch>
        </p:blipFill>
        <p:spPr>
          <a:xfrm>
            <a:off x="0" y="-3346"/>
            <a:ext cx="12187116" cy="6861346"/>
          </a:xfrm>
          <a:prstGeom prst="rect">
            <a:avLst/>
          </a:prstGeom>
        </p:spPr>
      </p:pic>
      <p:sp>
        <p:nvSpPr>
          <p:cNvPr id="5" name="Rectangle 4"/>
          <p:cNvSpPr/>
          <p:nvPr userDrawn="1"/>
        </p:nvSpPr>
        <p:spPr>
          <a:xfrm>
            <a:off x="838200" y="1488202"/>
            <a:ext cx="10718800" cy="1470026"/>
          </a:xfrm>
          <a:prstGeom prst="rect">
            <a:avLst/>
          </a:prstGeom>
          <a:no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6" name="Rectangle 5"/>
          <p:cNvSpPr/>
          <p:nvPr userDrawn="1"/>
        </p:nvSpPr>
        <p:spPr>
          <a:xfrm>
            <a:off x="4152900" y="3411765"/>
            <a:ext cx="3886200" cy="9316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30480" rtlCol="0" anchor="ctr"/>
          <a:lstStyle/>
          <a:p>
            <a:pPr algn="ctr"/>
            <a:endParaRPr lang="en-US" sz="2400" b="1" dirty="0">
              <a:latin typeface="Calibri" panose="020F0502020204030204" pitchFamily="34" charset="0"/>
              <a:cs typeface="Source Sans Pro"/>
            </a:endParaRPr>
          </a:p>
        </p:txBody>
      </p:sp>
      <p:sp>
        <p:nvSpPr>
          <p:cNvPr id="4" name="Text Placeholder 3"/>
          <p:cNvSpPr>
            <a:spLocks noGrp="1"/>
          </p:cNvSpPr>
          <p:nvPr>
            <p:ph type="body" sz="quarter" idx="10" hasCustomPrompt="1"/>
          </p:nvPr>
        </p:nvSpPr>
        <p:spPr>
          <a:xfrm>
            <a:off x="1117600" y="1651714"/>
            <a:ext cx="9956800" cy="1143000"/>
          </a:xfrm>
          <a:prstGeom prst="rect">
            <a:avLst/>
          </a:prstGeom>
        </p:spPr>
        <p:txBody>
          <a:bodyPr/>
          <a:lstStyle>
            <a:lvl1pPr algn="ctr">
              <a:defRPr sz="6733" b="1" baseline="0">
                <a:solidFill>
                  <a:schemeClr val="bg1"/>
                </a:solidFill>
              </a:defRPr>
            </a:lvl1pPr>
          </a:lstStyle>
          <a:p>
            <a:pPr lvl="0"/>
            <a:r>
              <a:rPr lang="en-US" dirty="0"/>
              <a:t>TITLE GOES HERE</a:t>
            </a:r>
          </a:p>
        </p:txBody>
      </p:sp>
      <p:sp>
        <p:nvSpPr>
          <p:cNvPr id="8" name="Text Placeholder 7"/>
          <p:cNvSpPr>
            <a:spLocks noGrp="1"/>
          </p:cNvSpPr>
          <p:nvPr>
            <p:ph type="body" sz="quarter" idx="11" hasCustomPrompt="1"/>
          </p:nvPr>
        </p:nvSpPr>
        <p:spPr>
          <a:xfrm>
            <a:off x="4394200" y="3622611"/>
            <a:ext cx="3403602" cy="374780"/>
          </a:xfrm>
          <a:prstGeom prst="rect">
            <a:avLst/>
          </a:prstGeom>
        </p:spPr>
        <p:txBody>
          <a:bodyPr/>
          <a:lstStyle>
            <a:lvl1pPr algn="ctr">
              <a:defRPr sz="2667" baseline="0">
                <a:solidFill>
                  <a:schemeClr val="bg1"/>
                </a:solidFill>
                <a:latin typeface="Century Gothic" panose="020B0502020202020204" pitchFamily="34" charset="0"/>
              </a:defRPr>
            </a:lvl1pPr>
            <a:lvl4pPr algn="l">
              <a:defRPr sz="2667">
                <a:solidFill>
                  <a:schemeClr val="bg1"/>
                </a:solidFill>
                <a:latin typeface="+mj-lt"/>
              </a:defRPr>
            </a:lvl4pPr>
          </a:lstStyle>
          <a:p>
            <a:pPr lvl="0"/>
            <a:r>
              <a:rPr lang="en-US" dirty="0"/>
              <a:t>Your name here</a:t>
            </a:r>
          </a:p>
        </p:txBody>
      </p:sp>
    </p:spTree>
    <p:extLst>
      <p:ext uri="{BB962C8B-B14F-4D97-AF65-F5344CB8AC3E}">
        <p14:creationId xmlns:p14="http://schemas.microsoft.com/office/powerpoint/2010/main" val="153115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icture Quote Header Text">
    <p:spTree>
      <p:nvGrpSpPr>
        <p:cNvPr id="1" name=""/>
        <p:cNvGrpSpPr/>
        <p:nvPr/>
      </p:nvGrpSpPr>
      <p:grpSpPr>
        <a:xfrm>
          <a:off x="0" y="0"/>
          <a:ext cx="0" cy="0"/>
          <a:chOff x="0" y="0"/>
          <a:chExt cx="0" cy="0"/>
        </a:xfrm>
      </p:grpSpPr>
      <p:cxnSp>
        <p:nvCxnSpPr>
          <p:cNvPr id="11" name="Straight Connector 10"/>
          <p:cNvCxnSpPr/>
          <p:nvPr userDrawn="1"/>
        </p:nvCxnSpPr>
        <p:spPr>
          <a:xfrm>
            <a:off x="4267200" y="1905000"/>
            <a:ext cx="0" cy="3675888"/>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1" hasCustomPrompt="1"/>
          </p:nvPr>
        </p:nvSpPr>
        <p:spPr>
          <a:xfrm>
            <a:off x="4622800" y="1905000"/>
            <a:ext cx="7047067" cy="512233"/>
          </a:xfrm>
        </p:spPr>
        <p:txBody>
          <a:bodyPr/>
          <a:lstStyle>
            <a:lvl1pPr>
              <a:defRPr>
                <a:solidFill>
                  <a:schemeClr val="bg2"/>
                </a:solidFill>
                <a:latin typeface="Century Gothic" panose="020B0502020202020204" pitchFamily="34" charset="0"/>
              </a:defRPr>
            </a:lvl1pPr>
            <a:lvl3pPr>
              <a:defRPr/>
            </a:lvl3pPr>
          </a:lstStyle>
          <a:p>
            <a:pPr lvl="0"/>
            <a:r>
              <a:rPr lang="en-US" dirty="0"/>
              <a:t>Main Point</a:t>
            </a:r>
          </a:p>
        </p:txBody>
      </p:sp>
      <p:sp>
        <p:nvSpPr>
          <p:cNvPr id="18" name="Title 17"/>
          <p:cNvSpPr>
            <a:spLocks noGrp="1"/>
          </p:cNvSpPr>
          <p:nvPr>
            <p:ph type="title"/>
          </p:nvPr>
        </p:nvSpPr>
        <p:spPr/>
        <p:txBody>
          <a:bodyPr/>
          <a:lstStyle>
            <a:lvl1pPr>
              <a:defRPr>
                <a:latin typeface="+mj-lt"/>
              </a:defRPr>
            </a:lvl1pPr>
          </a:lstStyle>
          <a:p>
            <a:r>
              <a:rPr lang="en-US" dirty="0"/>
              <a:t>Click to edit Master title style</a:t>
            </a:r>
          </a:p>
        </p:txBody>
      </p:sp>
      <p:sp>
        <p:nvSpPr>
          <p:cNvPr id="20" name="Text Placeholder 19"/>
          <p:cNvSpPr>
            <a:spLocks noGrp="1"/>
          </p:cNvSpPr>
          <p:nvPr>
            <p:ph type="body" sz="quarter" idx="14" hasCustomPrompt="1"/>
          </p:nvPr>
        </p:nvSpPr>
        <p:spPr>
          <a:xfrm>
            <a:off x="4622800" y="2514600"/>
            <a:ext cx="7047067" cy="3086100"/>
          </a:xfrm>
        </p:spPr>
        <p:txBody>
          <a:bodyPr>
            <a:normAutofit/>
          </a:bodyPr>
          <a:lstStyle>
            <a:lvl1pPr>
              <a:defRPr sz="1600" baseline="0">
                <a:latin typeface="Tahoma" panose="020B0604030504040204" pitchFamily="34" charset="0"/>
                <a:ea typeface="Tahoma" panose="020B0604030504040204" pitchFamily="34" charset="0"/>
                <a:cs typeface="Tahoma" panose="020B0604030504040204" pitchFamily="34" charset="0"/>
              </a:defRPr>
            </a:lvl1pPr>
          </a:lstStyle>
          <a:p>
            <a:pPr lvl="0"/>
            <a:r>
              <a:rPr lang="en-US" dirty="0"/>
              <a:t>Paragraph or Bullet Points or Something</a:t>
            </a:r>
          </a:p>
        </p:txBody>
      </p:sp>
      <p:sp>
        <p:nvSpPr>
          <p:cNvPr id="22" name="Picture Placeholder 21"/>
          <p:cNvSpPr>
            <a:spLocks noGrp="1"/>
          </p:cNvSpPr>
          <p:nvPr>
            <p:ph type="pic" sz="quarter" idx="15" hasCustomPrompt="1"/>
          </p:nvPr>
        </p:nvSpPr>
        <p:spPr>
          <a:xfrm>
            <a:off x="508000" y="1905002"/>
            <a:ext cx="3352800" cy="1902619"/>
          </a:xfrm>
        </p:spPr>
        <p:txBody>
          <a:bodyPr>
            <a:normAutofit/>
          </a:bodyPr>
          <a:lstStyle>
            <a:lvl1pPr algn="ctr">
              <a:defRPr sz="2000"/>
            </a:lvl1pPr>
          </a:lstStyle>
          <a:p>
            <a:r>
              <a:rPr lang="en-US" dirty="0"/>
              <a:t>Picture</a:t>
            </a:r>
          </a:p>
          <a:p>
            <a:r>
              <a:rPr lang="en-US" dirty="0"/>
              <a:t>Goes Here</a:t>
            </a:r>
          </a:p>
        </p:txBody>
      </p:sp>
      <p:sp>
        <p:nvSpPr>
          <p:cNvPr id="25" name="Text Placeholder 24"/>
          <p:cNvSpPr>
            <a:spLocks noGrp="1"/>
          </p:cNvSpPr>
          <p:nvPr>
            <p:ph type="body" sz="quarter" idx="16" hasCustomPrompt="1"/>
          </p:nvPr>
        </p:nvSpPr>
        <p:spPr>
          <a:xfrm>
            <a:off x="512175" y="3904059"/>
            <a:ext cx="3339042" cy="1104900"/>
          </a:xfrm>
        </p:spPr>
        <p:txBody>
          <a:bodyPr>
            <a:normAutofit/>
          </a:bodyPr>
          <a:lstStyle>
            <a:lvl1pPr algn="r">
              <a:defRPr sz="3300" b="1" baseline="0">
                <a:solidFill>
                  <a:schemeClr val="accent2"/>
                </a:solidFill>
                <a:latin typeface="Century Gothic" panose="020B0502020202020204" pitchFamily="34" charset="0"/>
                <a:ea typeface="Tahoma" panose="020B0604030504040204" pitchFamily="34" charset="0"/>
                <a:cs typeface="Tahoma" panose="020B0604030504040204" pitchFamily="34" charset="0"/>
              </a:defRPr>
            </a:lvl1pPr>
          </a:lstStyle>
          <a:p>
            <a:pPr lvl="0"/>
            <a:r>
              <a:rPr lang="en-US" dirty="0"/>
              <a:t>“Quote goes here”</a:t>
            </a:r>
          </a:p>
          <a:p>
            <a:pPr lvl="0"/>
            <a:endParaRPr lang="en-US" dirty="0"/>
          </a:p>
        </p:txBody>
      </p:sp>
      <p:sp>
        <p:nvSpPr>
          <p:cNvPr id="27" name="Text Placeholder 26"/>
          <p:cNvSpPr>
            <a:spLocks noGrp="1"/>
          </p:cNvSpPr>
          <p:nvPr>
            <p:ph type="body" sz="quarter" idx="17" hasCustomPrompt="1"/>
          </p:nvPr>
        </p:nvSpPr>
        <p:spPr>
          <a:xfrm>
            <a:off x="521759" y="5105400"/>
            <a:ext cx="3339042" cy="495300"/>
          </a:xfrm>
        </p:spPr>
        <p:txBody>
          <a:bodyPr>
            <a:noAutofit/>
          </a:bodyPr>
          <a:lstStyle>
            <a:lvl1pPr algn="r">
              <a:defRPr sz="1400">
                <a:latin typeface="Tahoma" panose="020B0604030504040204" pitchFamily="34" charset="0"/>
                <a:ea typeface="Tahoma" panose="020B0604030504040204" pitchFamily="34" charset="0"/>
                <a:cs typeface="Tahoma" panose="020B0604030504040204" pitchFamily="34" charset="0"/>
              </a:defRPr>
            </a:lvl1pPr>
            <a:lvl5pPr algn="just">
              <a:defRPr/>
            </a:lvl5pPr>
          </a:lstStyle>
          <a:p>
            <a:pPr lvl="0"/>
            <a:r>
              <a:rPr lang="en-US" dirty="0"/>
              <a:t>Author name</a:t>
            </a:r>
          </a:p>
        </p:txBody>
      </p:sp>
      <p:sp>
        <p:nvSpPr>
          <p:cNvPr id="28" name="Slide Number Placeholder 27"/>
          <p:cNvSpPr>
            <a:spLocks noGrp="1"/>
          </p:cNvSpPr>
          <p:nvPr>
            <p:ph type="sldNum" sz="quarter" idx="18"/>
          </p:nvPr>
        </p:nvSpPr>
        <p:spPr/>
        <p:txBody>
          <a:bodyPr/>
          <a:lstStyle/>
          <a:p>
            <a:fld id="{FFE336B6-AC0B-4DC8-97E4-BF1A1A542EBE}" type="slidenum">
              <a:rPr lang="en-US" smtClean="0"/>
              <a:pPr/>
              <a:t>‹#›</a:t>
            </a:fld>
            <a:endParaRPr lang="en-US" dirty="0"/>
          </a:p>
        </p:txBody>
      </p:sp>
    </p:spTree>
    <p:extLst>
      <p:ext uri="{BB962C8B-B14F-4D97-AF65-F5344CB8AC3E}">
        <p14:creationId xmlns:p14="http://schemas.microsoft.com/office/powerpoint/2010/main" val="384803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z="900"/>
            </a:lvl1pPr>
          </a:lstStyle>
          <a:p>
            <a:endParaRPr lang="en-US" dirty="0"/>
          </a:p>
        </p:txBody>
      </p:sp>
      <p:sp>
        <p:nvSpPr>
          <p:cNvPr id="6" name="Rectangle 3"/>
          <p:cNvSpPr>
            <a:spLocks noGrp="1" noChangeArrowheads="1"/>
          </p:cNvSpPr>
          <p:nvPr>
            <p:ph idx="1" hasCustomPrompt="1"/>
          </p:nvPr>
        </p:nvSpPr>
        <p:spPr bwMode="auto">
          <a:xfrm>
            <a:off x="459318" y="1600994"/>
            <a:ext cx="11273367" cy="36560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stStyle>
          <a:p>
            <a:pPr lvl="0"/>
            <a:r>
              <a:rPr lang="en-US" dirty="0"/>
              <a:t>Click to edit Master text styles</a:t>
            </a:r>
          </a:p>
          <a:p>
            <a:pPr lvl="1"/>
            <a:r>
              <a:rPr lang="en-US" dirty="0"/>
              <a:t>Second level</a:t>
            </a:r>
          </a:p>
          <a:p>
            <a:pPr lvl="2"/>
            <a:r>
              <a:rPr lang="en-US" dirty="0"/>
              <a:t>Third level</a:t>
            </a:r>
          </a:p>
          <a:p>
            <a:pPr lvl="3"/>
            <a:endParaRPr lang="en-US" dirty="0"/>
          </a:p>
          <a:p>
            <a:pPr lvl="4"/>
            <a:endParaRPr lang="en-US" dirty="0"/>
          </a:p>
        </p:txBody>
      </p:sp>
      <p:sp>
        <p:nvSpPr>
          <p:cNvPr id="8" name="Text Placeholder 4"/>
          <p:cNvSpPr>
            <a:spLocks noGrp="1"/>
          </p:cNvSpPr>
          <p:nvPr>
            <p:ph type="body" sz="quarter" idx="11"/>
          </p:nvPr>
        </p:nvSpPr>
        <p:spPr>
          <a:xfrm>
            <a:off x="438151" y="779464"/>
            <a:ext cx="11294534" cy="592137"/>
          </a:xfrm>
          <a:noFill/>
          <a:ln w="9525">
            <a:noFill/>
            <a:miter lim="800000"/>
            <a:headEnd/>
            <a:tailEnd/>
          </a:ln>
          <a:effectLst/>
        </p:spPr>
        <p:txBody>
          <a:bodyPr vert="horz" wrap="square" lIns="0" tIns="0" rIns="0" bIns="0" numCol="1" anchor="t" anchorCtr="0" compatLnSpc="1">
            <a:prstTxWarp prst="textNoShape">
              <a:avLst/>
            </a:prstTxWarp>
          </a:bodyPr>
          <a:lstStyle>
            <a:lvl1pPr>
              <a:defRPr lang="en-US" sz="2000" baseline="0" dirty="0">
                <a:solidFill>
                  <a:schemeClr val="accent6"/>
                </a:solidFill>
              </a:defRPr>
            </a:lvl1pPr>
          </a:lstStyle>
          <a:p>
            <a:pPr marL="0" lvl="0" indent="0">
              <a:buNone/>
            </a:pPr>
            <a:r>
              <a:rPr lang="en-US" dirty="0"/>
              <a:t>Essence of the slide (Action). This can be of one sentence or two sentences</a:t>
            </a:r>
          </a:p>
        </p:txBody>
      </p:sp>
    </p:spTree>
    <p:extLst>
      <p:ext uri="{BB962C8B-B14F-4D97-AF65-F5344CB8AC3E}">
        <p14:creationId xmlns:p14="http://schemas.microsoft.com/office/powerpoint/2010/main" val="152185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DABCFF-0EFE-4AA1-977A-577A77A96F49}" type="datetimeFigureOut">
              <a:rPr lang="en-US" smtClean="0"/>
              <a:t>9/22/2020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F359A0-2740-40F5-9431-3B7C887B04EE}" type="slidenum">
              <a:rPr lang="en-US" smtClean="0"/>
              <a:t>‹#›</a:t>
            </a:fld>
            <a:endParaRPr lang="en-US"/>
          </a:p>
        </p:txBody>
      </p:sp>
    </p:spTree>
    <p:extLst>
      <p:ext uri="{BB962C8B-B14F-4D97-AF65-F5344CB8AC3E}">
        <p14:creationId xmlns:p14="http://schemas.microsoft.com/office/powerpoint/2010/main" val="272336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9" name="Shape 9"/>
          <p:cNvSpPr>
            <a:spLocks noGrp="1"/>
          </p:cNvSpPr>
          <p:nvPr>
            <p:ph type="title"/>
          </p:nvPr>
        </p:nvSpPr>
        <p:spPr>
          <a:prstGeom prst="rect">
            <a:avLst/>
          </a:prstGeom>
        </p:spPr>
        <p:txBody>
          <a:bodyPr/>
          <a:lstStyle/>
          <a:p>
            <a:pPr lvl="0">
              <a:defRPr sz="1800" b="0">
                <a:uFillTx/>
              </a:defRPr>
            </a:pPr>
            <a:r>
              <a:rPr sz="4400" b="1">
                <a:uFill>
                  <a:solidFill/>
                </a:uFill>
              </a:rPr>
              <a:t>Title Text</a:t>
            </a:r>
          </a:p>
        </p:txBody>
      </p:sp>
      <p:sp>
        <p:nvSpPr>
          <p:cNvPr id="10" name="Shape 10"/>
          <p:cNvSpPr>
            <a:spLocks noGrp="1"/>
          </p:cNvSpPr>
          <p:nvPr>
            <p:ph type="body" idx="1"/>
          </p:nvPr>
        </p:nvSpPr>
        <p:spPr>
          <a:prstGeom prst="rect">
            <a:avLst/>
          </a:prstGeom>
        </p:spPr>
        <p:txBody>
          <a:bodyPr/>
          <a:lstStyle>
            <a:lvl2pPr marL="783590" indent="-285750">
              <a:spcBef>
                <a:spcPts val="300"/>
              </a:spcBef>
              <a:defRPr sz="2800" b="0" i="1"/>
            </a:lvl2pPr>
            <a:lvl3pPr marL="1183639" indent="-228600">
              <a:spcBef>
                <a:spcPts val="200"/>
              </a:spcBef>
              <a:defRPr sz="2400"/>
            </a:lvl3pPr>
            <a:lvl4pPr marL="1640839" indent="-228600">
              <a:spcBef>
                <a:spcPts val="200"/>
              </a:spcBef>
              <a:defRPr sz="2000" b="0" i="1"/>
            </a:lvl4pPr>
            <a:lvl5pPr marL="2098039" indent="-228600">
              <a:spcBef>
                <a:spcPts val="200"/>
              </a:spcBef>
              <a:defRPr sz="2000"/>
            </a:lvl5pPr>
          </a:lstStyle>
          <a:p>
            <a:pPr lvl="0">
              <a:defRPr sz="1800" b="0">
                <a:uFillTx/>
              </a:defRPr>
            </a:pPr>
            <a:r>
              <a:rPr sz="3200" b="1">
                <a:uFill>
                  <a:solidFill/>
                </a:uFill>
              </a:rPr>
              <a:t>Body Level One</a:t>
            </a:r>
          </a:p>
          <a:p>
            <a:pPr lvl="1">
              <a:defRPr sz="1800" i="0">
                <a:uFillTx/>
              </a:defRPr>
            </a:pPr>
            <a:r>
              <a:rPr sz="2800" i="1">
                <a:uFill>
                  <a:solidFill/>
                </a:uFill>
              </a:rPr>
              <a:t>Body Level Two</a:t>
            </a:r>
          </a:p>
          <a:p>
            <a:pPr lvl="2">
              <a:defRPr sz="1800" b="0">
                <a:uFillTx/>
              </a:defRPr>
            </a:pPr>
            <a:r>
              <a:rPr sz="2400" b="1">
                <a:uFill>
                  <a:solidFill/>
                </a:uFill>
              </a:rPr>
              <a:t>Body Level Three</a:t>
            </a:r>
          </a:p>
          <a:p>
            <a:pPr lvl="3">
              <a:defRPr sz="1800" i="0">
                <a:uFillTx/>
              </a:defRPr>
            </a:pPr>
            <a:r>
              <a:rPr sz="2000" i="1">
                <a:uFill>
                  <a:solidFill/>
                </a:uFill>
              </a:rPr>
              <a:t>Body Level Four</a:t>
            </a:r>
          </a:p>
          <a:p>
            <a:pPr lvl="4">
              <a:defRPr sz="1800" b="0">
                <a:uFillTx/>
              </a:defRPr>
            </a:pPr>
            <a:r>
              <a:rPr sz="2000" b="1">
                <a:uFill>
                  <a:solidFill/>
                </a:uFill>
              </a:rPr>
              <a:t>Body Level Five</a:t>
            </a:r>
          </a:p>
        </p:txBody>
      </p:sp>
    </p:spTree>
    <p:extLst>
      <p:ext uri="{BB962C8B-B14F-4D97-AF65-F5344CB8AC3E}">
        <p14:creationId xmlns:p14="http://schemas.microsoft.com/office/powerpoint/2010/main" val="97362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ABCFF-0EFE-4AA1-977A-577A77A96F49}" type="datetimeFigureOut">
              <a:rPr lang="en-US" smtClean="0"/>
              <a:t>9/22/2020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F359A0-2740-40F5-9431-3B7C887B04EE}" type="slidenum">
              <a:rPr lang="en-US" smtClean="0"/>
              <a:t>‹#›</a:t>
            </a:fld>
            <a:endParaRPr lang="en-US"/>
          </a:p>
        </p:txBody>
      </p:sp>
    </p:spTree>
    <p:extLst>
      <p:ext uri="{BB962C8B-B14F-4D97-AF65-F5344CB8AC3E}">
        <p14:creationId xmlns:p14="http://schemas.microsoft.com/office/powerpoint/2010/main" val="76294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EC996-D7CF-4719-A7CE-BE80E8531D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82B063-A46C-4BC8-93E7-6D12001531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25FD2A-FAE3-4F0B-BE85-538BEA910EE0}"/>
              </a:ext>
            </a:extLst>
          </p:cNvPr>
          <p:cNvSpPr>
            <a:spLocks noGrp="1"/>
          </p:cNvSpPr>
          <p:nvPr>
            <p:ph type="dt" sz="half" idx="10"/>
          </p:nvPr>
        </p:nvSpPr>
        <p:spPr/>
        <p:txBody>
          <a:bodyPr/>
          <a:lstStyle/>
          <a:p>
            <a:fld id="{6B39935A-3073-45C1-B887-A90A9FA449FD}" type="datetimeFigureOut">
              <a:rPr lang="en-US" smtClean="0"/>
              <a:t>9/22/2020</a:t>
            </a:fld>
            <a:endParaRPr lang="en-US"/>
          </a:p>
        </p:txBody>
      </p:sp>
      <p:sp>
        <p:nvSpPr>
          <p:cNvPr id="5" name="Footer Placeholder 4">
            <a:extLst>
              <a:ext uri="{FF2B5EF4-FFF2-40B4-BE49-F238E27FC236}">
                <a16:creationId xmlns:a16="http://schemas.microsoft.com/office/drawing/2014/main" id="{FD910DD0-24F4-4A2F-ACDF-C2080312A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C10B1-280D-49A7-9687-B3D061FE895D}"/>
              </a:ext>
            </a:extLst>
          </p:cNvPr>
          <p:cNvSpPr>
            <a:spLocks noGrp="1"/>
          </p:cNvSpPr>
          <p:nvPr>
            <p:ph type="sldNum" sz="quarter" idx="12"/>
          </p:nvPr>
        </p:nvSpPr>
        <p:spPr/>
        <p:txBody>
          <a:bodyPr/>
          <a:lstStyle/>
          <a:p>
            <a:fld id="{28740FA1-1F1F-4070-B017-348C30EC9473}" type="slidenum">
              <a:rPr lang="en-US" smtClean="0"/>
              <a:t>‹#›</a:t>
            </a:fld>
            <a:endParaRPr lang="en-US"/>
          </a:p>
        </p:txBody>
      </p:sp>
    </p:spTree>
    <p:extLst>
      <p:ext uri="{BB962C8B-B14F-4D97-AF65-F5344CB8AC3E}">
        <p14:creationId xmlns:p14="http://schemas.microsoft.com/office/powerpoint/2010/main" val="350861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0C50-A0C8-42BE-ACE3-A9EBFE001D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183E62-7425-42C9-AC38-691DC51820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3A682-9685-4753-A419-4887A79879F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FF2901B-E563-4817-9B72-9C14740A3A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172AE-62DD-496C-B827-A827138900BE}"/>
              </a:ext>
            </a:extLst>
          </p:cNvPr>
          <p:cNvSpPr>
            <a:spLocks noGrp="1"/>
          </p:cNvSpPr>
          <p:nvPr>
            <p:ph type="sldNum" sz="quarter" idx="12"/>
          </p:nvPr>
        </p:nvSpPr>
        <p:spPr/>
        <p:txBody>
          <a:bodyPr/>
          <a:lstStyle/>
          <a:p>
            <a:fld id="{0B681586-5FD3-4F71-9E3B-B6858CCFB7FA}" type="slidenum">
              <a:rPr lang="en-US" smtClean="0"/>
              <a:t>‹#›</a:t>
            </a:fld>
            <a:endParaRPr lang="en-US"/>
          </a:p>
        </p:txBody>
      </p:sp>
    </p:spTree>
    <p:extLst>
      <p:ext uri="{BB962C8B-B14F-4D97-AF65-F5344CB8AC3E}">
        <p14:creationId xmlns:p14="http://schemas.microsoft.com/office/powerpoint/2010/main" val="23410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 Footer Only">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FFE336B6-AC0B-4DC8-97E4-BF1A1A542EBE}" type="slidenum">
              <a:rPr lang="en-US" smtClean="0"/>
              <a:pPr/>
              <a:t>‹#›</a:t>
            </a:fld>
            <a:endParaRPr lang="en-US" dirty="0"/>
          </a:p>
        </p:txBody>
      </p:sp>
    </p:spTree>
    <p:extLst>
      <p:ext uri="{BB962C8B-B14F-4D97-AF65-F5344CB8AC3E}">
        <p14:creationId xmlns:p14="http://schemas.microsoft.com/office/powerpoint/2010/main" val="206443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Header Text">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FFE336B6-AC0B-4DC8-97E4-BF1A1A542EBE}" type="slidenum">
              <a:rPr lang="en-US" smtClean="0"/>
              <a:pPr/>
              <a:t>‹#›</a:t>
            </a:fld>
            <a:endParaRPr lang="en-US" dirty="0"/>
          </a:p>
        </p:txBody>
      </p:sp>
      <p:sp>
        <p:nvSpPr>
          <p:cNvPr id="8" name="Text Placeholder 3"/>
          <p:cNvSpPr>
            <a:spLocks noGrp="1"/>
          </p:cNvSpPr>
          <p:nvPr>
            <p:ph type="body" sz="quarter" idx="11" hasCustomPrompt="1"/>
          </p:nvPr>
        </p:nvSpPr>
        <p:spPr>
          <a:xfrm>
            <a:off x="4622800" y="1905000"/>
            <a:ext cx="7047067" cy="512233"/>
          </a:xfrm>
        </p:spPr>
        <p:txBody>
          <a:bodyPr/>
          <a:lstStyle>
            <a:lvl1pPr>
              <a:defRPr>
                <a:solidFill>
                  <a:schemeClr val="bg2"/>
                </a:solidFill>
                <a:latin typeface="Century Gothic" panose="020B0502020202020204" pitchFamily="34" charset="0"/>
              </a:defRPr>
            </a:lvl1pPr>
            <a:lvl3pPr>
              <a:defRPr/>
            </a:lvl3pPr>
          </a:lstStyle>
          <a:p>
            <a:pPr lvl="0"/>
            <a:r>
              <a:rPr lang="en-US" dirty="0"/>
              <a:t>Main Point</a:t>
            </a:r>
          </a:p>
        </p:txBody>
      </p:sp>
      <p:sp>
        <p:nvSpPr>
          <p:cNvPr id="9" name="Title 17"/>
          <p:cNvSpPr>
            <a:spLocks noGrp="1"/>
          </p:cNvSpPr>
          <p:nvPr>
            <p:ph type="title"/>
          </p:nvPr>
        </p:nvSpPr>
        <p:spPr>
          <a:xfrm>
            <a:off x="508000" y="481013"/>
            <a:ext cx="11161867" cy="661988"/>
          </a:xfrm>
        </p:spPr>
        <p:txBody>
          <a:bodyPr/>
          <a:lstStyle>
            <a:lvl1pPr>
              <a:defRPr>
                <a:latin typeface="+mj-lt"/>
              </a:defRPr>
            </a:lvl1pPr>
          </a:lstStyle>
          <a:p>
            <a:r>
              <a:rPr lang="en-US" dirty="0"/>
              <a:t>Click to edit Master title style</a:t>
            </a:r>
          </a:p>
        </p:txBody>
      </p:sp>
      <p:sp>
        <p:nvSpPr>
          <p:cNvPr id="10" name="Text Placeholder 19"/>
          <p:cNvSpPr>
            <a:spLocks noGrp="1"/>
          </p:cNvSpPr>
          <p:nvPr>
            <p:ph type="body" sz="quarter" idx="14" hasCustomPrompt="1"/>
          </p:nvPr>
        </p:nvSpPr>
        <p:spPr>
          <a:xfrm>
            <a:off x="4622800" y="2514600"/>
            <a:ext cx="7047067" cy="3066288"/>
          </a:xfrm>
        </p:spPr>
        <p:txBody>
          <a:bodyPr>
            <a:normAutofit/>
          </a:bodyPr>
          <a:lstStyle>
            <a:lvl1pPr>
              <a:defRPr sz="2134" baseline="0">
                <a:latin typeface="Tahoma" panose="020B0604030504040204" pitchFamily="34" charset="0"/>
                <a:ea typeface="Tahoma" panose="020B0604030504040204" pitchFamily="34" charset="0"/>
                <a:cs typeface="Tahoma" panose="020B0604030504040204" pitchFamily="34" charset="0"/>
              </a:defRPr>
            </a:lvl1pPr>
          </a:lstStyle>
          <a:p>
            <a:pPr lvl="0"/>
            <a:r>
              <a:rPr lang="en-US" dirty="0"/>
              <a:t>Paragraph or Bullet Points or Something</a:t>
            </a:r>
          </a:p>
        </p:txBody>
      </p:sp>
      <p:sp>
        <p:nvSpPr>
          <p:cNvPr id="11" name="Picture Placeholder 21"/>
          <p:cNvSpPr>
            <a:spLocks noGrp="1"/>
          </p:cNvSpPr>
          <p:nvPr>
            <p:ph type="pic" sz="quarter" idx="18" hasCustomPrompt="1"/>
          </p:nvPr>
        </p:nvSpPr>
        <p:spPr>
          <a:xfrm>
            <a:off x="508000" y="1905000"/>
            <a:ext cx="3352800" cy="3674269"/>
          </a:xfrm>
        </p:spPr>
        <p:txBody>
          <a:bodyPr>
            <a:normAutofit/>
          </a:bodyPr>
          <a:lstStyle>
            <a:lvl1pPr algn="ctr">
              <a:defRPr sz="2667"/>
            </a:lvl1pPr>
          </a:lstStyle>
          <a:p>
            <a:r>
              <a:rPr lang="en-US" dirty="0"/>
              <a:t>Picture</a:t>
            </a:r>
          </a:p>
          <a:p>
            <a:r>
              <a:rPr lang="en-US" dirty="0"/>
              <a:t>Goes Here</a:t>
            </a:r>
          </a:p>
        </p:txBody>
      </p:sp>
    </p:spTree>
    <p:extLst>
      <p:ext uri="{BB962C8B-B14F-4D97-AF65-F5344CB8AC3E}">
        <p14:creationId xmlns:p14="http://schemas.microsoft.com/office/powerpoint/2010/main" val="353092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Points with Bullets">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FFE336B6-AC0B-4DC8-97E4-BF1A1A542EBE}" type="slidenum">
              <a:rPr lang="en-US" smtClean="0"/>
              <a:pPr/>
              <a:t>‹#›</a:t>
            </a:fld>
            <a:endParaRPr lang="en-US" dirty="0"/>
          </a:p>
        </p:txBody>
      </p:sp>
      <p:sp>
        <p:nvSpPr>
          <p:cNvPr id="8" name="Text Placeholder 3"/>
          <p:cNvSpPr>
            <a:spLocks noGrp="1"/>
          </p:cNvSpPr>
          <p:nvPr>
            <p:ph type="body" sz="quarter" idx="11" hasCustomPrompt="1"/>
          </p:nvPr>
        </p:nvSpPr>
        <p:spPr>
          <a:xfrm>
            <a:off x="6700055" y="1485900"/>
            <a:ext cx="4962144" cy="512233"/>
          </a:xfrm>
        </p:spPr>
        <p:txBody>
          <a:bodyPr/>
          <a:lstStyle>
            <a:lvl1pPr>
              <a:defRPr>
                <a:solidFill>
                  <a:schemeClr val="bg2"/>
                </a:solidFill>
                <a:latin typeface="Century Gothic" panose="020B0502020202020204" pitchFamily="34" charset="0"/>
              </a:defRPr>
            </a:lvl1pPr>
            <a:lvl3pPr>
              <a:defRPr/>
            </a:lvl3pPr>
          </a:lstStyle>
          <a:p>
            <a:pPr lvl="0"/>
            <a:r>
              <a:rPr lang="en-US" dirty="0"/>
              <a:t>Second Point</a:t>
            </a:r>
          </a:p>
        </p:txBody>
      </p:sp>
      <p:sp>
        <p:nvSpPr>
          <p:cNvPr id="9" name="Title 17"/>
          <p:cNvSpPr>
            <a:spLocks noGrp="1"/>
          </p:cNvSpPr>
          <p:nvPr>
            <p:ph type="title"/>
          </p:nvPr>
        </p:nvSpPr>
        <p:spPr>
          <a:xfrm>
            <a:off x="508000" y="481013"/>
            <a:ext cx="11161867" cy="661988"/>
          </a:xfrm>
        </p:spPr>
        <p:txBody>
          <a:bodyPr/>
          <a:lstStyle>
            <a:lvl1pPr>
              <a:defRPr>
                <a:latin typeface="+mj-lt"/>
              </a:defRPr>
            </a:lvl1pPr>
          </a:lstStyle>
          <a:p>
            <a:r>
              <a:rPr lang="en-US" dirty="0"/>
              <a:t>Click to edit Master title style</a:t>
            </a:r>
          </a:p>
        </p:txBody>
      </p:sp>
      <p:sp>
        <p:nvSpPr>
          <p:cNvPr id="10" name="Text Placeholder 19"/>
          <p:cNvSpPr>
            <a:spLocks noGrp="1"/>
          </p:cNvSpPr>
          <p:nvPr>
            <p:ph type="body" sz="quarter" idx="14" hasCustomPrompt="1"/>
          </p:nvPr>
        </p:nvSpPr>
        <p:spPr>
          <a:xfrm>
            <a:off x="6700055" y="2133600"/>
            <a:ext cx="4969812" cy="3447288"/>
          </a:xfrm>
        </p:spPr>
        <p:txBody>
          <a:bodyPr>
            <a:normAutofit/>
          </a:bodyPr>
          <a:lstStyle>
            <a:lvl1pPr>
              <a:defRPr sz="2134" baseline="0">
                <a:latin typeface="Tahoma" panose="020B0604030504040204" pitchFamily="34" charset="0"/>
                <a:ea typeface="Tahoma" panose="020B0604030504040204" pitchFamily="34" charset="0"/>
                <a:cs typeface="Tahoma" panose="020B0604030504040204" pitchFamily="34" charset="0"/>
              </a:defRPr>
            </a:lvl1pPr>
          </a:lstStyle>
          <a:p>
            <a:pPr lvl="0"/>
            <a:r>
              <a:rPr lang="en-US" dirty="0"/>
              <a:t>Paragraph or Bullet Points or Something</a:t>
            </a:r>
          </a:p>
        </p:txBody>
      </p:sp>
      <p:sp>
        <p:nvSpPr>
          <p:cNvPr id="12" name="Text Placeholder 3"/>
          <p:cNvSpPr>
            <a:spLocks noGrp="1"/>
          </p:cNvSpPr>
          <p:nvPr>
            <p:ph type="body" sz="quarter" idx="18" hasCustomPrompt="1"/>
          </p:nvPr>
        </p:nvSpPr>
        <p:spPr>
          <a:xfrm>
            <a:off x="522134" y="1485900"/>
            <a:ext cx="4964267" cy="512233"/>
          </a:xfrm>
        </p:spPr>
        <p:txBody>
          <a:bodyPr/>
          <a:lstStyle>
            <a:lvl1pPr>
              <a:defRPr>
                <a:solidFill>
                  <a:schemeClr val="bg2"/>
                </a:solidFill>
                <a:latin typeface="Century Gothic" panose="020B0502020202020204" pitchFamily="34" charset="0"/>
              </a:defRPr>
            </a:lvl1pPr>
            <a:lvl3pPr>
              <a:defRPr/>
            </a:lvl3pPr>
          </a:lstStyle>
          <a:p>
            <a:pPr lvl="0"/>
            <a:r>
              <a:rPr lang="en-US" dirty="0"/>
              <a:t>First Point</a:t>
            </a:r>
          </a:p>
        </p:txBody>
      </p:sp>
      <p:sp>
        <p:nvSpPr>
          <p:cNvPr id="13" name="Text Placeholder 19"/>
          <p:cNvSpPr>
            <a:spLocks noGrp="1"/>
          </p:cNvSpPr>
          <p:nvPr>
            <p:ph type="body" sz="quarter" idx="19" hasCustomPrompt="1"/>
          </p:nvPr>
        </p:nvSpPr>
        <p:spPr>
          <a:xfrm>
            <a:off x="522134" y="2133600"/>
            <a:ext cx="4964267" cy="3447288"/>
          </a:xfrm>
        </p:spPr>
        <p:txBody>
          <a:bodyPr>
            <a:normAutofit/>
          </a:bodyPr>
          <a:lstStyle>
            <a:lvl1pPr>
              <a:defRPr sz="2134" baseline="0">
                <a:latin typeface="Tahoma" panose="020B0604030504040204" pitchFamily="34" charset="0"/>
                <a:ea typeface="Tahoma" panose="020B0604030504040204" pitchFamily="34" charset="0"/>
                <a:cs typeface="Tahoma" panose="020B0604030504040204" pitchFamily="34" charset="0"/>
              </a:defRPr>
            </a:lvl1pPr>
          </a:lstStyle>
          <a:p>
            <a:pPr lvl="0"/>
            <a:r>
              <a:rPr lang="en-US" dirty="0"/>
              <a:t>Paragraph or Bullet Points or Something</a:t>
            </a:r>
          </a:p>
        </p:txBody>
      </p:sp>
    </p:spTree>
    <p:extLst>
      <p:ext uri="{BB962C8B-B14F-4D97-AF65-F5344CB8AC3E}">
        <p14:creationId xmlns:p14="http://schemas.microsoft.com/office/powerpoint/2010/main" val="63844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ictures with Labels">
    <p:spTree>
      <p:nvGrpSpPr>
        <p:cNvPr id="1" name=""/>
        <p:cNvGrpSpPr/>
        <p:nvPr/>
      </p:nvGrpSpPr>
      <p:grpSpPr>
        <a:xfrm>
          <a:off x="0" y="0"/>
          <a:ext cx="0" cy="0"/>
          <a:chOff x="0" y="0"/>
          <a:chExt cx="0" cy="0"/>
        </a:xfrm>
      </p:grpSpPr>
      <p:sp>
        <p:nvSpPr>
          <p:cNvPr id="3" name="Slide Number Placeholder 2"/>
          <p:cNvSpPr>
            <a:spLocks noGrp="1"/>
          </p:cNvSpPr>
          <p:nvPr>
            <p:ph type="sldNum" sz="quarter" idx="20"/>
          </p:nvPr>
        </p:nvSpPr>
        <p:spPr/>
        <p:txBody>
          <a:bodyPr/>
          <a:lstStyle/>
          <a:p>
            <a:fld id="{FFE336B6-AC0B-4DC8-97E4-BF1A1A542EBE}" type="slidenum">
              <a:rPr lang="en-US" smtClean="0"/>
              <a:pPr/>
              <a:t>‹#›</a:t>
            </a:fld>
            <a:endParaRPr lang="en-US" dirty="0"/>
          </a:p>
        </p:txBody>
      </p:sp>
      <p:sp>
        <p:nvSpPr>
          <p:cNvPr id="30" name="Picture Placeholder 5"/>
          <p:cNvSpPr>
            <a:spLocks noGrp="1"/>
          </p:cNvSpPr>
          <p:nvPr>
            <p:ph type="pic" sz="quarter" idx="15"/>
          </p:nvPr>
        </p:nvSpPr>
        <p:spPr>
          <a:xfrm>
            <a:off x="1109428" y="2019300"/>
            <a:ext cx="2133600" cy="2133600"/>
          </a:xfrm>
        </p:spPr>
      </p:sp>
      <p:sp>
        <p:nvSpPr>
          <p:cNvPr id="31" name="Picture Placeholder 7"/>
          <p:cNvSpPr>
            <a:spLocks noGrp="1"/>
          </p:cNvSpPr>
          <p:nvPr>
            <p:ph type="pic" sz="quarter" idx="16"/>
          </p:nvPr>
        </p:nvSpPr>
        <p:spPr>
          <a:xfrm>
            <a:off x="3584419" y="2019300"/>
            <a:ext cx="2133600" cy="2133600"/>
          </a:xfrm>
        </p:spPr>
      </p:sp>
      <p:sp>
        <p:nvSpPr>
          <p:cNvPr id="32" name="Picture Placeholder 8"/>
          <p:cNvSpPr>
            <a:spLocks noGrp="1"/>
          </p:cNvSpPr>
          <p:nvPr>
            <p:ph type="pic" sz="quarter" idx="17"/>
          </p:nvPr>
        </p:nvSpPr>
        <p:spPr>
          <a:xfrm>
            <a:off x="6059410" y="2019300"/>
            <a:ext cx="2133600" cy="2133600"/>
          </a:xfrm>
        </p:spPr>
      </p:sp>
      <p:sp>
        <p:nvSpPr>
          <p:cNvPr id="33" name="Picture Placeholder 9"/>
          <p:cNvSpPr>
            <a:spLocks noGrp="1"/>
          </p:cNvSpPr>
          <p:nvPr>
            <p:ph type="pic" sz="quarter" idx="18"/>
          </p:nvPr>
        </p:nvSpPr>
        <p:spPr>
          <a:xfrm>
            <a:off x="8534400" y="2019300"/>
            <a:ext cx="2133600" cy="2133600"/>
          </a:xfrm>
        </p:spPr>
      </p:sp>
      <p:sp>
        <p:nvSpPr>
          <p:cNvPr id="4" name="Title 3"/>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21" hasCustomPrompt="1"/>
          </p:nvPr>
        </p:nvSpPr>
        <p:spPr>
          <a:xfrm>
            <a:off x="1109134" y="4267200"/>
            <a:ext cx="2133600" cy="838200"/>
          </a:xfrm>
        </p:spPr>
        <p:txBody>
          <a:bodyPr>
            <a:noAutofit/>
          </a:bodyPr>
          <a:lstStyle>
            <a:lvl1pPr algn="ctr">
              <a:defRPr sz="24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Text Here</a:t>
            </a:r>
          </a:p>
        </p:txBody>
      </p:sp>
      <p:sp>
        <p:nvSpPr>
          <p:cNvPr id="34" name="Text Placeholder 5"/>
          <p:cNvSpPr>
            <a:spLocks noGrp="1"/>
          </p:cNvSpPr>
          <p:nvPr>
            <p:ph type="body" sz="quarter" idx="22" hasCustomPrompt="1"/>
          </p:nvPr>
        </p:nvSpPr>
        <p:spPr>
          <a:xfrm>
            <a:off x="3584419" y="4267200"/>
            <a:ext cx="2133600" cy="838200"/>
          </a:xfrm>
        </p:spPr>
        <p:txBody>
          <a:bodyPr>
            <a:noAutofit/>
          </a:bodyPr>
          <a:lstStyle>
            <a:lvl1pPr algn="ctr">
              <a:defRPr sz="24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Text Here</a:t>
            </a:r>
          </a:p>
        </p:txBody>
      </p:sp>
      <p:sp>
        <p:nvSpPr>
          <p:cNvPr id="35" name="Text Placeholder 5"/>
          <p:cNvSpPr>
            <a:spLocks noGrp="1"/>
          </p:cNvSpPr>
          <p:nvPr>
            <p:ph type="body" sz="quarter" idx="23" hasCustomPrompt="1"/>
          </p:nvPr>
        </p:nvSpPr>
        <p:spPr>
          <a:xfrm>
            <a:off x="6068562" y="4267200"/>
            <a:ext cx="2133600" cy="838200"/>
          </a:xfrm>
        </p:spPr>
        <p:txBody>
          <a:bodyPr>
            <a:noAutofit/>
          </a:bodyPr>
          <a:lstStyle>
            <a:lvl1pPr algn="ctr">
              <a:defRPr sz="24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Text Here</a:t>
            </a:r>
          </a:p>
        </p:txBody>
      </p:sp>
      <p:sp>
        <p:nvSpPr>
          <p:cNvPr id="36" name="Text Placeholder 5"/>
          <p:cNvSpPr>
            <a:spLocks noGrp="1"/>
          </p:cNvSpPr>
          <p:nvPr>
            <p:ph type="body" sz="quarter" idx="24" hasCustomPrompt="1"/>
          </p:nvPr>
        </p:nvSpPr>
        <p:spPr>
          <a:xfrm>
            <a:off x="8534400" y="4280140"/>
            <a:ext cx="2133600" cy="838200"/>
          </a:xfrm>
        </p:spPr>
        <p:txBody>
          <a:bodyPr>
            <a:noAutofit/>
          </a:bodyPr>
          <a:lstStyle>
            <a:lvl1pPr algn="ctr">
              <a:defRPr sz="24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Text Here</a:t>
            </a:r>
          </a:p>
        </p:txBody>
      </p:sp>
    </p:spTree>
    <p:extLst>
      <p:ext uri="{BB962C8B-B14F-4D97-AF65-F5344CB8AC3E}">
        <p14:creationId xmlns:p14="http://schemas.microsoft.com/office/powerpoint/2010/main" val="172868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 Pictures">
    <p:spTree>
      <p:nvGrpSpPr>
        <p:cNvPr id="1" name=""/>
        <p:cNvGrpSpPr/>
        <p:nvPr/>
      </p:nvGrpSpPr>
      <p:grpSpPr>
        <a:xfrm>
          <a:off x="0" y="0"/>
          <a:ext cx="0" cy="0"/>
          <a:chOff x="0" y="0"/>
          <a:chExt cx="0" cy="0"/>
        </a:xfrm>
      </p:grpSpPr>
      <p:sp>
        <p:nvSpPr>
          <p:cNvPr id="18" name="Picture Placeholder 13"/>
          <p:cNvSpPr>
            <a:spLocks noGrp="1"/>
          </p:cNvSpPr>
          <p:nvPr>
            <p:ph type="pic" sz="quarter" idx="10"/>
          </p:nvPr>
        </p:nvSpPr>
        <p:spPr>
          <a:xfrm>
            <a:off x="1288298" y="1409701"/>
            <a:ext cx="2317411" cy="1781894"/>
          </a:xfrm>
          <a:prstGeom prst="rect">
            <a:avLst/>
          </a:prstGeom>
          <a:effectLst/>
        </p:spPr>
        <p:txBody>
          <a:bodyPr rtlCol="0">
            <a:normAutofit/>
          </a:bodyPr>
          <a:lstStyle>
            <a:lvl1pPr marL="0" indent="0">
              <a:buNone/>
              <a:defRPr sz="2400">
                <a:ln>
                  <a:noFill/>
                </a:ln>
                <a:solidFill>
                  <a:schemeClr val="tx2"/>
                </a:solidFill>
                <a:latin typeface="Source Sans Pro ExtraLight"/>
                <a:cs typeface="Source Sans Pro ExtraLight"/>
              </a:defRPr>
            </a:lvl1pPr>
          </a:lstStyle>
          <a:p>
            <a:pPr lvl="0"/>
            <a:endParaRPr lang="en-US" noProof="0"/>
          </a:p>
        </p:txBody>
      </p:sp>
      <p:sp>
        <p:nvSpPr>
          <p:cNvPr id="20" name="Picture Placeholder 13"/>
          <p:cNvSpPr>
            <a:spLocks noGrp="1"/>
          </p:cNvSpPr>
          <p:nvPr>
            <p:ph type="pic" sz="quarter" idx="15"/>
          </p:nvPr>
        </p:nvSpPr>
        <p:spPr>
          <a:xfrm>
            <a:off x="6064226" y="1409701"/>
            <a:ext cx="2317411" cy="1781894"/>
          </a:xfrm>
          <a:prstGeom prst="rect">
            <a:avLst/>
          </a:prstGeom>
          <a:effectLst/>
        </p:spPr>
        <p:txBody>
          <a:bodyPr rtlCol="0">
            <a:normAutofit/>
          </a:bodyPr>
          <a:lstStyle>
            <a:lvl1pPr marL="0" indent="0">
              <a:buNone/>
              <a:defRPr sz="2400">
                <a:ln>
                  <a:noFill/>
                </a:ln>
                <a:solidFill>
                  <a:schemeClr val="tx2"/>
                </a:solidFill>
                <a:latin typeface="Source Sans Pro ExtraLight"/>
                <a:cs typeface="Source Sans Pro ExtraLight"/>
              </a:defRPr>
            </a:lvl1pPr>
          </a:lstStyle>
          <a:p>
            <a:pPr lvl="0"/>
            <a:endParaRPr lang="en-US" noProof="0" dirty="0"/>
          </a:p>
        </p:txBody>
      </p:sp>
      <p:sp>
        <p:nvSpPr>
          <p:cNvPr id="26" name="Picture Placeholder 13"/>
          <p:cNvSpPr>
            <a:spLocks noGrp="1"/>
          </p:cNvSpPr>
          <p:nvPr>
            <p:ph type="pic" sz="quarter" idx="16"/>
          </p:nvPr>
        </p:nvSpPr>
        <p:spPr>
          <a:xfrm>
            <a:off x="8452190" y="1409701"/>
            <a:ext cx="2317411" cy="1781894"/>
          </a:xfrm>
          <a:prstGeom prst="rect">
            <a:avLst/>
          </a:prstGeom>
          <a:effectLst/>
        </p:spPr>
        <p:txBody>
          <a:bodyPr rtlCol="0">
            <a:normAutofit/>
          </a:bodyPr>
          <a:lstStyle>
            <a:lvl1pPr marL="0" indent="0">
              <a:buNone/>
              <a:defRPr sz="2400">
                <a:ln>
                  <a:noFill/>
                </a:ln>
                <a:solidFill>
                  <a:schemeClr val="tx2"/>
                </a:solidFill>
                <a:latin typeface="Source Sans Pro ExtraLight"/>
                <a:cs typeface="Source Sans Pro ExtraLight"/>
              </a:defRPr>
            </a:lvl1pPr>
          </a:lstStyle>
          <a:p>
            <a:pPr lvl="0"/>
            <a:endParaRPr lang="en-US" noProof="0"/>
          </a:p>
        </p:txBody>
      </p:sp>
      <p:sp>
        <p:nvSpPr>
          <p:cNvPr id="27" name="Picture Placeholder 13"/>
          <p:cNvSpPr>
            <a:spLocks noGrp="1"/>
          </p:cNvSpPr>
          <p:nvPr>
            <p:ph type="pic" sz="quarter" idx="17"/>
          </p:nvPr>
        </p:nvSpPr>
        <p:spPr>
          <a:xfrm>
            <a:off x="1288298" y="3238501"/>
            <a:ext cx="2317411" cy="1783080"/>
          </a:xfrm>
          <a:prstGeom prst="rect">
            <a:avLst/>
          </a:prstGeom>
          <a:effectLst/>
        </p:spPr>
        <p:txBody>
          <a:bodyPr rtlCol="0">
            <a:normAutofit/>
          </a:bodyPr>
          <a:lstStyle>
            <a:lvl1pPr marL="0" indent="0">
              <a:buNone/>
              <a:defRPr sz="2400">
                <a:ln>
                  <a:noFill/>
                </a:ln>
                <a:solidFill>
                  <a:schemeClr val="tx2"/>
                </a:solidFill>
                <a:latin typeface="Source Sans Pro ExtraLight"/>
                <a:cs typeface="Source Sans Pro ExtraLight"/>
              </a:defRPr>
            </a:lvl1pPr>
          </a:lstStyle>
          <a:p>
            <a:pPr lvl="0"/>
            <a:endParaRPr lang="en-US" noProof="0"/>
          </a:p>
        </p:txBody>
      </p:sp>
      <p:sp>
        <p:nvSpPr>
          <p:cNvPr id="28" name="Picture Placeholder 13"/>
          <p:cNvSpPr>
            <a:spLocks noGrp="1"/>
          </p:cNvSpPr>
          <p:nvPr>
            <p:ph type="pic" sz="quarter" idx="18"/>
          </p:nvPr>
        </p:nvSpPr>
        <p:spPr>
          <a:xfrm>
            <a:off x="3676262" y="3238501"/>
            <a:ext cx="2317411" cy="1783081"/>
          </a:xfrm>
          <a:prstGeom prst="rect">
            <a:avLst/>
          </a:prstGeom>
          <a:effectLst/>
        </p:spPr>
        <p:txBody>
          <a:bodyPr rtlCol="0">
            <a:normAutofit/>
          </a:bodyPr>
          <a:lstStyle>
            <a:lvl1pPr marL="0" indent="0">
              <a:buNone/>
              <a:defRPr sz="2400">
                <a:ln>
                  <a:noFill/>
                </a:ln>
                <a:solidFill>
                  <a:schemeClr val="tx2"/>
                </a:solidFill>
                <a:latin typeface="Source Sans Pro ExtraLight"/>
                <a:cs typeface="Source Sans Pro ExtraLight"/>
              </a:defRPr>
            </a:lvl1pPr>
          </a:lstStyle>
          <a:p>
            <a:pPr lvl="0"/>
            <a:endParaRPr lang="en-US" noProof="0" dirty="0"/>
          </a:p>
        </p:txBody>
      </p:sp>
      <p:sp>
        <p:nvSpPr>
          <p:cNvPr id="29" name="Picture Placeholder 13"/>
          <p:cNvSpPr>
            <a:spLocks noGrp="1"/>
          </p:cNvSpPr>
          <p:nvPr>
            <p:ph type="pic" sz="quarter" idx="19"/>
          </p:nvPr>
        </p:nvSpPr>
        <p:spPr>
          <a:xfrm>
            <a:off x="6064226" y="3238501"/>
            <a:ext cx="2317411" cy="1783081"/>
          </a:xfrm>
          <a:prstGeom prst="rect">
            <a:avLst/>
          </a:prstGeom>
          <a:effectLst/>
        </p:spPr>
        <p:txBody>
          <a:bodyPr rtlCol="0">
            <a:normAutofit/>
          </a:bodyPr>
          <a:lstStyle>
            <a:lvl1pPr marL="0" indent="0">
              <a:buNone/>
              <a:defRPr sz="2400">
                <a:ln>
                  <a:noFill/>
                </a:ln>
                <a:solidFill>
                  <a:schemeClr val="tx2"/>
                </a:solidFill>
                <a:latin typeface="Source Sans Pro ExtraLight"/>
                <a:cs typeface="Source Sans Pro ExtraLight"/>
              </a:defRPr>
            </a:lvl1pPr>
          </a:lstStyle>
          <a:p>
            <a:pPr lvl="0"/>
            <a:endParaRPr lang="en-US" noProof="0" dirty="0"/>
          </a:p>
        </p:txBody>
      </p:sp>
      <p:sp>
        <p:nvSpPr>
          <p:cNvPr id="30" name="Picture Placeholder 13"/>
          <p:cNvSpPr>
            <a:spLocks noGrp="1"/>
          </p:cNvSpPr>
          <p:nvPr>
            <p:ph type="pic" sz="quarter" idx="20"/>
          </p:nvPr>
        </p:nvSpPr>
        <p:spPr>
          <a:xfrm>
            <a:off x="8452190" y="3238501"/>
            <a:ext cx="2317411" cy="1783081"/>
          </a:xfrm>
          <a:prstGeom prst="rect">
            <a:avLst/>
          </a:prstGeom>
          <a:effectLst/>
        </p:spPr>
        <p:txBody>
          <a:bodyPr rtlCol="0">
            <a:normAutofit/>
          </a:bodyPr>
          <a:lstStyle>
            <a:lvl1pPr marL="0" indent="0">
              <a:buNone/>
              <a:defRPr sz="2400">
                <a:ln>
                  <a:noFill/>
                </a:ln>
                <a:solidFill>
                  <a:schemeClr val="tx2"/>
                </a:solidFill>
                <a:latin typeface="Source Sans Pro ExtraLight"/>
                <a:cs typeface="Source Sans Pro ExtraLight"/>
              </a:defRPr>
            </a:lvl1pPr>
          </a:lstStyle>
          <a:p>
            <a:pPr lvl="0"/>
            <a:endParaRPr lang="en-US" noProof="0" dirty="0"/>
          </a:p>
        </p:txBody>
      </p:sp>
      <p:sp>
        <p:nvSpPr>
          <p:cNvPr id="32" name="Picture Placeholder 13"/>
          <p:cNvSpPr>
            <a:spLocks noGrp="1"/>
          </p:cNvSpPr>
          <p:nvPr>
            <p:ph type="pic" sz="quarter" idx="21"/>
          </p:nvPr>
        </p:nvSpPr>
        <p:spPr>
          <a:xfrm>
            <a:off x="3676262" y="1409701"/>
            <a:ext cx="2317411" cy="1781894"/>
          </a:xfrm>
          <a:prstGeom prst="rect">
            <a:avLst/>
          </a:prstGeom>
          <a:effectLst/>
        </p:spPr>
        <p:txBody>
          <a:bodyPr rtlCol="0">
            <a:normAutofit/>
          </a:bodyPr>
          <a:lstStyle>
            <a:lvl1pPr marL="0" indent="0">
              <a:buNone/>
              <a:defRPr sz="2400">
                <a:ln>
                  <a:noFill/>
                </a:ln>
                <a:solidFill>
                  <a:schemeClr val="tx2"/>
                </a:solidFill>
                <a:latin typeface="Source Sans Pro ExtraLight"/>
                <a:cs typeface="Source Sans Pro ExtraLight"/>
              </a:defRPr>
            </a:lvl1pPr>
          </a:lstStyle>
          <a:p>
            <a:pPr lvl="0"/>
            <a:endParaRPr lang="en-US" noProof="0"/>
          </a:p>
        </p:txBody>
      </p:sp>
      <p:sp>
        <p:nvSpPr>
          <p:cNvPr id="3" name="Slide Number Placeholder 2"/>
          <p:cNvSpPr>
            <a:spLocks noGrp="1"/>
          </p:cNvSpPr>
          <p:nvPr>
            <p:ph type="sldNum" sz="quarter" idx="23"/>
          </p:nvPr>
        </p:nvSpPr>
        <p:spPr/>
        <p:txBody>
          <a:bodyPr/>
          <a:lstStyle/>
          <a:p>
            <a:fld id="{FFE336B6-AC0B-4DC8-97E4-BF1A1A542EBE}" type="slidenum">
              <a:rPr lang="en-US" smtClean="0"/>
              <a:pPr/>
              <a:t>‹#›</a:t>
            </a:fld>
            <a:endParaRPr lang="en-US" dirty="0"/>
          </a:p>
        </p:txBody>
      </p:sp>
      <p:sp>
        <p:nvSpPr>
          <p:cNvPr id="12" name="Title 3"/>
          <p:cNvSpPr>
            <a:spLocks noGrp="1"/>
          </p:cNvSpPr>
          <p:nvPr>
            <p:ph type="title"/>
          </p:nvPr>
        </p:nvSpPr>
        <p:spPr>
          <a:xfrm>
            <a:off x="508000" y="481013"/>
            <a:ext cx="11161867" cy="661988"/>
          </a:xfrm>
        </p:spPr>
        <p:txBody>
          <a:bodyPr/>
          <a:lstStyle/>
          <a:p>
            <a:r>
              <a:rPr lang="en-US"/>
              <a:t>Click to edit Master title style</a:t>
            </a:r>
          </a:p>
        </p:txBody>
      </p:sp>
    </p:spTree>
    <p:extLst>
      <p:ext uri="{BB962C8B-B14F-4D97-AF65-F5344CB8AC3E}">
        <p14:creationId xmlns:p14="http://schemas.microsoft.com/office/powerpoint/2010/main" val="424594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27"/>
                                        </p:tgtEl>
                                        <p:attrNameLst>
                                          <p:attrName>style.visibility</p:attrName>
                                        </p:attrNameLst>
                                      </p:cBhvr>
                                      <p:to>
                                        <p:strVal val="visible"/>
                                      </p:to>
                                    </p:set>
                                    <p:anim calcmode="lin" valueType="num">
                                      <p:cBhvr>
                                        <p:cTn id="13" dur="400" fill="hold"/>
                                        <p:tgtEl>
                                          <p:spTgt spid="27"/>
                                        </p:tgtEl>
                                        <p:attrNameLst>
                                          <p:attrName>ppt_w</p:attrName>
                                        </p:attrNameLst>
                                      </p:cBhvr>
                                      <p:tavLst>
                                        <p:tav tm="0">
                                          <p:val>
                                            <p:fltVal val="0"/>
                                          </p:val>
                                        </p:tav>
                                        <p:tav tm="100000">
                                          <p:val>
                                            <p:strVal val="#ppt_w"/>
                                          </p:val>
                                        </p:tav>
                                      </p:tavLst>
                                    </p:anim>
                                    <p:anim calcmode="lin" valueType="num">
                                      <p:cBhvr>
                                        <p:cTn id="14" dur="400" fill="hold"/>
                                        <p:tgtEl>
                                          <p:spTgt spid="27"/>
                                        </p:tgtEl>
                                        <p:attrNameLst>
                                          <p:attrName>ppt_h</p:attrName>
                                        </p:attrNameLst>
                                      </p:cBhvr>
                                      <p:tavLst>
                                        <p:tav tm="0">
                                          <p:val>
                                            <p:fltVal val="0"/>
                                          </p:val>
                                        </p:tav>
                                        <p:tav tm="100000">
                                          <p:val>
                                            <p:strVal val="#ppt_h"/>
                                          </p:val>
                                        </p:tav>
                                      </p:tavLst>
                                    </p:anim>
                                    <p:animEffect transition="in" filter="fade">
                                      <p:cBhvr>
                                        <p:cTn id="15" dur="400"/>
                                        <p:tgtEl>
                                          <p:spTgt spid="27"/>
                                        </p:tgtEl>
                                      </p:cBhvr>
                                    </p:animEffect>
                                  </p:childTnLst>
                                </p:cTn>
                              </p:par>
                            </p:childTnLst>
                          </p:cTn>
                        </p:par>
                        <p:par>
                          <p:cTn id="16" fill="hold">
                            <p:stCondLst>
                              <p:cond delay="8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28"/>
                                        </p:tgtEl>
                                        <p:attrNameLst>
                                          <p:attrName>style.visibility</p:attrName>
                                        </p:attrNameLst>
                                      </p:cBhvr>
                                      <p:to>
                                        <p:strVal val="visible"/>
                                      </p:to>
                                    </p:set>
                                    <p:anim calcmode="lin" valueType="num">
                                      <p:cBhvr>
                                        <p:cTn id="19" dur="400" fill="hold"/>
                                        <p:tgtEl>
                                          <p:spTgt spid="28"/>
                                        </p:tgtEl>
                                        <p:attrNameLst>
                                          <p:attrName>ppt_w</p:attrName>
                                        </p:attrNameLst>
                                      </p:cBhvr>
                                      <p:tavLst>
                                        <p:tav tm="0">
                                          <p:val>
                                            <p:fltVal val="0"/>
                                          </p:val>
                                        </p:tav>
                                        <p:tav tm="100000">
                                          <p:val>
                                            <p:strVal val="#ppt_w"/>
                                          </p:val>
                                        </p:tav>
                                      </p:tavLst>
                                    </p:anim>
                                    <p:anim calcmode="lin" valueType="num">
                                      <p:cBhvr>
                                        <p:cTn id="20" dur="400" fill="hold"/>
                                        <p:tgtEl>
                                          <p:spTgt spid="28"/>
                                        </p:tgtEl>
                                        <p:attrNameLst>
                                          <p:attrName>ppt_h</p:attrName>
                                        </p:attrNameLst>
                                      </p:cBhvr>
                                      <p:tavLst>
                                        <p:tav tm="0">
                                          <p:val>
                                            <p:fltVal val="0"/>
                                          </p:val>
                                        </p:tav>
                                        <p:tav tm="100000">
                                          <p:val>
                                            <p:strVal val="#ppt_h"/>
                                          </p:val>
                                        </p:tav>
                                      </p:tavLst>
                                    </p:anim>
                                    <p:animEffect transition="in" filter="fade">
                                      <p:cBhvr>
                                        <p:cTn id="21" dur="400"/>
                                        <p:tgtEl>
                                          <p:spTgt spid="28"/>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20"/>
                                        </p:tgtEl>
                                        <p:attrNameLst>
                                          <p:attrName>style.visibility</p:attrName>
                                        </p:attrNameLst>
                                      </p:cBhvr>
                                      <p:to>
                                        <p:strVal val="visible"/>
                                      </p:to>
                                    </p:set>
                                    <p:anim calcmode="lin" valueType="num">
                                      <p:cBhvr>
                                        <p:cTn id="25" dur="400" fill="hold"/>
                                        <p:tgtEl>
                                          <p:spTgt spid="20"/>
                                        </p:tgtEl>
                                        <p:attrNameLst>
                                          <p:attrName>ppt_w</p:attrName>
                                        </p:attrNameLst>
                                      </p:cBhvr>
                                      <p:tavLst>
                                        <p:tav tm="0">
                                          <p:val>
                                            <p:fltVal val="0"/>
                                          </p:val>
                                        </p:tav>
                                        <p:tav tm="100000">
                                          <p:val>
                                            <p:strVal val="#ppt_w"/>
                                          </p:val>
                                        </p:tav>
                                      </p:tavLst>
                                    </p:anim>
                                    <p:anim calcmode="lin" valueType="num">
                                      <p:cBhvr>
                                        <p:cTn id="26" dur="400" fill="hold"/>
                                        <p:tgtEl>
                                          <p:spTgt spid="20"/>
                                        </p:tgtEl>
                                        <p:attrNameLst>
                                          <p:attrName>ppt_h</p:attrName>
                                        </p:attrNameLst>
                                      </p:cBhvr>
                                      <p:tavLst>
                                        <p:tav tm="0">
                                          <p:val>
                                            <p:fltVal val="0"/>
                                          </p:val>
                                        </p:tav>
                                        <p:tav tm="100000">
                                          <p:val>
                                            <p:strVal val="#ppt_h"/>
                                          </p:val>
                                        </p:tav>
                                      </p:tavLst>
                                    </p:anim>
                                    <p:animEffect transition="in" filter="fade">
                                      <p:cBhvr>
                                        <p:cTn id="27" dur="400"/>
                                        <p:tgtEl>
                                          <p:spTgt spid="20"/>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29"/>
                                        </p:tgtEl>
                                        <p:attrNameLst>
                                          <p:attrName>style.visibility</p:attrName>
                                        </p:attrNameLst>
                                      </p:cBhvr>
                                      <p:to>
                                        <p:strVal val="visible"/>
                                      </p:to>
                                    </p:set>
                                    <p:anim calcmode="lin" valueType="num">
                                      <p:cBhvr>
                                        <p:cTn id="31" dur="400" fill="hold"/>
                                        <p:tgtEl>
                                          <p:spTgt spid="29"/>
                                        </p:tgtEl>
                                        <p:attrNameLst>
                                          <p:attrName>ppt_w</p:attrName>
                                        </p:attrNameLst>
                                      </p:cBhvr>
                                      <p:tavLst>
                                        <p:tav tm="0">
                                          <p:val>
                                            <p:fltVal val="0"/>
                                          </p:val>
                                        </p:tav>
                                        <p:tav tm="100000">
                                          <p:val>
                                            <p:strVal val="#ppt_w"/>
                                          </p:val>
                                        </p:tav>
                                      </p:tavLst>
                                    </p:anim>
                                    <p:anim calcmode="lin" valueType="num">
                                      <p:cBhvr>
                                        <p:cTn id="32" dur="400" fill="hold"/>
                                        <p:tgtEl>
                                          <p:spTgt spid="29"/>
                                        </p:tgtEl>
                                        <p:attrNameLst>
                                          <p:attrName>ppt_h</p:attrName>
                                        </p:attrNameLst>
                                      </p:cBhvr>
                                      <p:tavLst>
                                        <p:tav tm="0">
                                          <p:val>
                                            <p:fltVal val="0"/>
                                          </p:val>
                                        </p:tav>
                                        <p:tav tm="100000">
                                          <p:val>
                                            <p:strVal val="#ppt_h"/>
                                          </p:val>
                                        </p:tav>
                                      </p:tavLst>
                                    </p:anim>
                                    <p:animEffect transition="in" filter="fade">
                                      <p:cBhvr>
                                        <p:cTn id="33" dur="400"/>
                                        <p:tgtEl>
                                          <p:spTgt spid="29"/>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26"/>
                                        </p:tgtEl>
                                        <p:attrNameLst>
                                          <p:attrName>style.visibility</p:attrName>
                                        </p:attrNameLst>
                                      </p:cBhvr>
                                      <p:to>
                                        <p:strVal val="visible"/>
                                      </p:to>
                                    </p:set>
                                    <p:anim calcmode="lin" valueType="num">
                                      <p:cBhvr>
                                        <p:cTn id="37" dur="400" fill="hold"/>
                                        <p:tgtEl>
                                          <p:spTgt spid="26"/>
                                        </p:tgtEl>
                                        <p:attrNameLst>
                                          <p:attrName>ppt_w</p:attrName>
                                        </p:attrNameLst>
                                      </p:cBhvr>
                                      <p:tavLst>
                                        <p:tav tm="0">
                                          <p:val>
                                            <p:fltVal val="0"/>
                                          </p:val>
                                        </p:tav>
                                        <p:tav tm="100000">
                                          <p:val>
                                            <p:strVal val="#ppt_w"/>
                                          </p:val>
                                        </p:tav>
                                      </p:tavLst>
                                    </p:anim>
                                    <p:anim calcmode="lin" valueType="num">
                                      <p:cBhvr>
                                        <p:cTn id="38" dur="400" fill="hold"/>
                                        <p:tgtEl>
                                          <p:spTgt spid="26"/>
                                        </p:tgtEl>
                                        <p:attrNameLst>
                                          <p:attrName>ppt_h</p:attrName>
                                        </p:attrNameLst>
                                      </p:cBhvr>
                                      <p:tavLst>
                                        <p:tav tm="0">
                                          <p:val>
                                            <p:fltVal val="0"/>
                                          </p:val>
                                        </p:tav>
                                        <p:tav tm="100000">
                                          <p:val>
                                            <p:strVal val="#ppt_h"/>
                                          </p:val>
                                        </p:tav>
                                      </p:tavLst>
                                    </p:anim>
                                    <p:animEffect transition="in" filter="fade">
                                      <p:cBhvr>
                                        <p:cTn id="39" dur="400"/>
                                        <p:tgtEl>
                                          <p:spTgt spid="26"/>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30"/>
                                        </p:tgtEl>
                                        <p:attrNameLst>
                                          <p:attrName>style.visibility</p:attrName>
                                        </p:attrNameLst>
                                      </p:cBhvr>
                                      <p:to>
                                        <p:strVal val="visible"/>
                                      </p:to>
                                    </p:set>
                                    <p:anim calcmode="lin" valueType="num">
                                      <p:cBhvr>
                                        <p:cTn id="43" dur="400" fill="hold"/>
                                        <p:tgtEl>
                                          <p:spTgt spid="30"/>
                                        </p:tgtEl>
                                        <p:attrNameLst>
                                          <p:attrName>ppt_w</p:attrName>
                                        </p:attrNameLst>
                                      </p:cBhvr>
                                      <p:tavLst>
                                        <p:tav tm="0">
                                          <p:val>
                                            <p:fltVal val="0"/>
                                          </p:val>
                                        </p:tav>
                                        <p:tav tm="100000">
                                          <p:val>
                                            <p:strVal val="#ppt_w"/>
                                          </p:val>
                                        </p:tav>
                                      </p:tavLst>
                                    </p:anim>
                                    <p:anim calcmode="lin" valueType="num">
                                      <p:cBhvr>
                                        <p:cTn id="44" dur="400" fill="hold"/>
                                        <p:tgtEl>
                                          <p:spTgt spid="30"/>
                                        </p:tgtEl>
                                        <p:attrNameLst>
                                          <p:attrName>ppt_h</p:attrName>
                                        </p:attrNameLst>
                                      </p:cBhvr>
                                      <p:tavLst>
                                        <p:tav tm="0">
                                          <p:val>
                                            <p:fltVal val="0"/>
                                          </p:val>
                                        </p:tav>
                                        <p:tav tm="100000">
                                          <p:val>
                                            <p:strVal val="#ppt_h"/>
                                          </p:val>
                                        </p:tav>
                                      </p:tavLst>
                                    </p:anim>
                                    <p:animEffect transition="in" filter="fade">
                                      <p:cBhvr>
                                        <p:cTn id="45" dur="400"/>
                                        <p:tgtEl>
                                          <p:spTgt spid="30"/>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32"/>
                                        </p:tgtEl>
                                        <p:attrNameLst>
                                          <p:attrName>style.visibility</p:attrName>
                                        </p:attrNameLst>
                                      </p:cBhvr>
                                      <p:to>
                                        <p:strVal val="visible"/>
                                      </p:to>
                                    </p:set>
                                    <p:anim calcmode="lin" valueType="num">
                                      <p:cBhvr>
                                        <p:cTn id="49" dur="400" fill="hold"/>
                                        <p:tgtEl>
                                          <p:spTgt spid="32"/>
                                        </p:tgtEl>
                                        <p:attrNameLst>
                                          <p:attrName>ppt_w</p:attrName>
                                        </p:attrNameLst>
                                      </p:cBhvr>
                                      <p:tavLst>
                                        <p:tav tm="0">
                                          <p:val>
                                            <p:fltVal val="0"/>
                                          </p:val>
                                        </p:tav>
                                        <p:tav tm="100000">
                                          <p:val>
                                            <p:strVal val="#ppt_w"/>
                                          </p:val>
                                        </p:tav>
                                      </p:tavLst>
                                    </p:anim>
                                    <p:anim calcmode="lin" valueType="num">
                                      <p:cBhvr>
                                        <p:cTn id="50" dur="400" fill="hold"/>
                                        <p:tgtEl>
                                          <p:spTgt spid="32"/>
                                        </p:tgtEl>
                                        <p:attrNameLst>
                                          <p:attrName>ppt_h</p:attrName>
                                        </p:attrNameLst>
                                      </p:cBhvr>
                                      <p:tavLst>
                                        <p:tav tm="0">
                                          <p:val>
                                            <p:fltVal val="0"/>
                                          </p:val>
                                        </p:tav>
                                        <p:tav tm="100000">
                                          <p:val>
                                            <p:strVal val="#ppt_h"/>
                                          </p:val>
                                        </p:tav>
                                      </p:tavLst>
                                    </p:anim>
                                    <p:animEffect transition="in" filter="fade">
                                      <p:cBhvr>
                                        <p:cTn id="51" dur="4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6" grpId="0"/>
      <p:bldP spid="27" grpId="0"/>
      <p:bldP spid="28" grpId="0"/>
      <p:bldP spid="29" grpId="0"/>
      <p:bldP spid="30" grpId="0"/>
      <p:bldP spid="3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and Tex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FE336B6-AC0B-4DC8-97E4-BF1A1A542EBE}" type="slidenum">
              <a:rPr lang="en-US" smtClean="0"/>
              <a:pPr/>
              <a:t>‹#›</a:t>
            </a:fld>
            <a:endParaRPr lang="en-US" dirty="0"/>
          </a:p>
        </p:txBody>
      </p:sp>
      <p:sp>
        <p:nvSpPr>
          <p:cNvPr id="4" name="Title 3"/>
          <p:cNvSpPr>
            <a:spLocks noGrp="1"/>
          </p:cNvSpPr>
          <p:nvPr>
            <p:ph type="title"/>
          </p:nvPr>
        </p:nvSpPr>
        <p:spPr/>
        <p:txBody>
          <a:bodyPr/>
          <a:lstStyle/>
          <a:p>
            <a:r>
              <a:rPr lang="en-US" dirty="0"/>
              <a:t>Click to edit Master title style</a:t>
            </a:r>
          </a:p>
        </p:txBody>
      </p:sp>
      <p:sp>
        <p:nvSpPr>
          <p:cNvPr id="7" name="Text Placeholder 6"/>
          <p:cNvSpPr>
            <a:spLocks noGrp="1"/>
          </p:cNvSpPr>
          <p:nvPr>
            <p:ph type="body" sz="quarter" idx="13" hasCustomPrompt="1"/>
          </p:nvPr>
        </p:nvSpPr>
        <p:spPr>
          <a:xfrm>
            <a:off x="508001" y="1485900"/>
            <a:ext cx="11162242" cy="4038600"/>
          </a:xfrm>
        </p:spPr>
        <p:txBody>
          <a:bodyPr/>
          <a:lstStyle>
            <a:lvl1pPr>
              <a:defRPr/>
            </a:lvl1pPr>
          </a:lstStyle>
          <a:p>
            <a:pPr lvl="0"/>
            <a:r>
              <a:rPr lang="en-US" dirty="0"/>
              <a:t>Text here</a:t>
            </a:r>
          </a:p>
        </p:txBody>
      </p:sp>
    </p:spTree>
    <p:extLst>
      <p:ext uri="{BB962C8B-B14F-4D97-AF65-F5344CB8AC3E}">
        <p14:creationId xmlns:p14="http://schemas.microsoft.com/office/powerpoint/2010/main" val="319482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Hea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08000" y="1447800"/>
            <a:ext cx="11161867" cy="4191000"/>
          </a:xfrm>
          <a:prstGeom prst="rect">
            <a:avLst/>
          </a:prstGeom>
        </p:spPr>
        <p:txBody>
          <a:bodyPr>
            <a:normAutofit/>
          </a:bodyPr>
          <a:lstStyle>
            <a:lvl1pPr>
              <a:defRPr sz="2400"/>
            </a:lvl1pPr>
          </a:lstStyle>
          <a:p>
            <a:endParaRPr lang="en-US"/>
          </a:p>
        </p:txBody>
      </p:sp>
      <p:sp>
        <p:nvSpPr>
          <p:cNvPr id="3" name="Slide Number Placeholder 2"/>
          <p:cNvSpPr>
            <a:spLocks noGrp="1"/>
          </p:cNvSpPr>
          <p:nvPr>
            <p:ph type="sldNum" sz="quarter" idx="12"/>
          </p:nvPr>
        </p:nvSpPr>
        <p:spPr/>
        <p:txBody>
          <a:bodyPr/>
          <a:lstStyle/>
          <a:p>
            <a:fld id="{FFE336B6-AC0B-4DC8-97E4-BF1A1A542EBE}" type="slidenum">
              <a:rPr lang="en-US" smtClean="0"/>
              <a:pPr/>
              <a:t>‹#›</a:t>
            </a:fld>
            <a:endParaRPr lang="en-US" dirty="0"/>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3754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FE336B6-AC0B-4DC8-97E4-BF1A1A542EBE}" type="slidenum">
              <a:rPr lang="en-US" smtClean="0"/>
              <a:pPr/>
              <a:t>‹#›</a:t>
            </a:fld>
            <a:endParaRPr lang="en-US" dirty="0"/>
          </a:p>
        </p:txBody>
      </p:sp>
      <p:sp>
        <p:nvSpPr>
          <p:cNvPr id="14" name="AutoShape 98"/>
          <p:cNvSpPr>
            <a:spLocks/>
          </p:cNvSpPr>
          <p:nvPr userDrawn="1"/>
        </p:nvSpPr>
        <p:spPr bwMode="auto">
          <a:xfrm>
            <a:off x="5896046" y="876300"/>
            <a:ext cx="243840" cy="2560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4"/>
          </a:solidFill>
          <a:ln>
            <a:noFill/>
          </a:ln>
          <a:effectLst/>
        </p:spPr>
        <p:txBody>
          <a:bodyPr lIns="25400" tIns="25400" rIns="25400" bIns="25400" anchor="t"/>
          <a:lstStyle/>
          <a:p>
            <a:pPr defTabSz="228595">
              <a:defRPr/>
            </a:pPr>
            <a:endParaRPr lang="es-ES" sz="1467">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5" name="AutoShape 73"/>
          <p:cNvSpPr>
            <a:spLocks/>
          </p:cNvSpPr>
          <p:nvPr userDrawn="1"/>
        </p:nvSpPr>
        <p:spPr bwMode="auto">
          <a:xfrm>
            <a:off x="5865566" y="4538583"/>
            <a:ext cx="304800" cy="22860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accent3"/>
          </a:solidFill>
          <a:ln>
            <a:noFill/>
          </a:ln>
          <a:effectLst/>
        </p:spPr>
        <p:txBody>
          <a:bodyPr lIns="25400" tIns="25400" rIns="25400" bIns="25400" anchor="ctr"/>
          <a:lstStyle/>
          <a:p>
            <a:pPr defTabSz="228595">
              <a:defRPr/>
            </a:pPr>
            <a:r>
              <a:rPr lang="es-ES" sz="1467" dirty="0">
                <a:solidFill>
                  <a:srgbClr val="44CEB9"/>
                </a:solidFill>
                <a:effectLst>
                  <a:outerShdw blurRad="38100" dist="38100" dir="2700000" algn="tl">
                    <a:srgbClr val="000000"/>
                  </a:outerShdw>
                </a:effectLst>
                <a:latin typeface="Gill Sans" charset="0"/>
                <a:cs typeface="Gill Sans" charset="0"/>
                <a:sym typeface="Gill Sans" charset="0"/>
              </a:rPr>
              <a:t> </a:t>
            </a:r>
          </a:p>
        </p:txBody>
      </p:sp>
      <p:sp>
        <p:nvSpPr>
          <p:cNvPr id="16" name="Subtitle 2"/>
          <p:cNvSpPr txBox="1">
            <a:spLocks/>
          </p:cNvSpPr>
          <p:nvPr userDrawn="1"/>
        </p:nvSpPr>
        <p:spPr>
          <a:xfrm>
            <a:off x="6299201" y="2650120"/>
            <a:ext cx="5443513" cy="1121781"/>
          </a:xfrm>
          <a:prstGeom prst="rect">
            <a:avLst/>
          </a:prstGeom>
        </p:spPr>
        <p:txBody>
          <a:bodyPr vert="horz" lIns="162568" tIns="81284" rIns="162568" bIns="81284"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2134" dirty="0">
                <a:solidFill>
                  <a:schemeClr val="tx1"/>
                </a:solidFill>
                <a:latin typeface="Century Gothic" panose="020B0502020202020204" pitchFamily="34" charset="0"/>
                <a:cs typeface="Source Sans Pro ExtraLight"/>
              </a:rPr>
              <a:t>Facebook.com/</a:t>
            </a:r>
            <a:r>
              <a:rPr lang="en-US" sz="2134" dirty="0" err="1">
                <a:solidFill>
                  <a:schemeClr val="tx1"/>
                </a:solidFill>
                <a:latin typeface="Century Gothic" panose="020B0502020202020204" pitchFamily="34" charset="0"/>
                <a:cs typeface="Source Sans Pro ExtraLight"/>
              </a:rPr>
              <a:t>mentalhealthamerica</a:t>
            </a:r>
            <a:endParaRPr lang="en-US" sz="2134" dirty="0">
              <a:solidFill>
                <a:schemeClr val="tx1"/>
              </a:solidFill>
              <a:latin typeface="Century Gothic" panose="020B0502020202020204" pitchFamily="34" charset="0"/>
              <a:cs typeface="Source Sans Pro ExtraLight"/>
            </a:endParaRPr>
          </a:p>
          <a:p>
            <a:pPr marL="0" indent="0">
              <a:lnSpc>
                <a:spcPct val="120000"/>
              </a:lnSpc>
              <a:buNone/>
            </a:pPr>
            <a:r>
              <a:rPr lang="en-US" sz="2134" dirty="0">
                <a:solidFill>
                  <a:schemeClr val="tx1"/>
                </a:solidFill>
                <a:latin typeface="Century Gothic" panose="020B0502020202020204" pitchFamily="34" charset="0"/>
                <a:cs typeface="Source Sans Pro ExtraLight"/>
              </a:rPr>
              <a:t>Twitter.com/</a:t>
            </a:r>
            <a:r>
              <a:rPr lang="en-US" sz="2134" dirty="0" err="1">
                <a:solidFill>
                  <a:schemeClr val="tx1"/>
                </a:solidFill>
                <a:latin typeface="Century Gothic" panose="020B0502020202020204" pitchFamily="34" charset="0"/>
                <a:cs typeface="Source Sans Pro ExtraLight"/>
              </a:rPr>
              <a:t>mentalhealtham</a:t>
            </a:r>
            <a:endParaRPr lang="en-US" sz="2134" dirty="0">
              <a:solidFill>
                <a:schemeClr val="tx1"/>
              </a:solidFill>
              <a:latin typeface="Century Gothic" panose="020B0502020202020204" pitchFamily="34" charset="0"/>
              <a:cs typeface="Source Sans Pro ExtraLight"/>
            </a:endParaRPr>
          </a:p>
          <a:p>
            <a:pPr marL="0" indent="0">
              <a:lnSpc>
                <a:spcPct val="120000"/>
              </a:lnSpc>
              <a:buNone/>
            </a:pPr>
            <a:r>
              <a:rPr lang="en-US" sz="2134" dirty="0">
                <a:solidFill>
                  <a:schemeClr val="tx1"/>
                </a:solidFill>
                <a:latin typeface="Century Gothic" panose="020B0502020202020204" pitchFamily="34" charset="0"/>
                <a:cs typeface="Source Sans Pro ExtraLight"/>
              </a:rPr>
              <a:t>Instagram.com/</a:t>
            </a:r>
            <a:r>
              <a:rPr lang="en-US" sz="2134" dirty="0" err="1">
                <a:solidFill>
                  <a:schemeClr val="tx1"/>
                </a:solidFill>
                <a:latin typeface="Century Gothic" panose="020B0502020202020204" pitchFamily="34" charset="0"/>
                <a:cs typeface="Source Sans Pro ExtraLight"/>
              </a:rPr>
              <a:t>mentalhealthamerica</a:t>
            </a:r>
            <a:endParaRPr lang="en-US" sz="2134" dirty="0">
              <a:solidFill>
                <a:schemeClr val="tx1"/>
              </a:solidFill>
              <a:latin typeface="Century Gothic" panose="020B0502020202020204" pitchFamily="34" charset="0"/>
              <a:cs typeface="Source Sans Pro ExtraLight"/>
            </a:endParaRPr>
          </a:p>
          <a:p>
            <a:pPr marL="0" indent="0">
              <a:lnSpc>
                <a:spcPct val="120000"/>
              </a:lnSpc>
              <a:buNone/>
            </a:pPr>
            <a:r>
              <a:rPr lang="en-US" sz="2134" dirty="0">
                <a:solidFill>
                  <a:schemeClr val="tx1"/>
                </a:solidFill>
                <a:latin typeface="Century Gothic" panose="020B0502020202020204" pitchFamily="34" charset="0"/>
                <a:cs typeface="Source Sans Pro ExtraLight"/>
              </a:rPr>
              <a:t>Youtube.com/</a:t>
            </a:r>
            <a:r>
              <a:rPr lang="en-US" sz="2134" dirty="0" err="1">
                <a:solidFill>
                  <a:schemeClr val="tx1"/>
                </a:solidFill>
                <a:latin typeface="Century Gothic" panose="020B0502020202020204" pitchFamily="34" charset="0"/>
                <a:cs typeface="Source Sans Pro ExtraLight"/>
              </a:rPr>
              <a:t>mentalhealthamerica</a:t>
            </a:r>
            <a:endParaRPr lang="en-US" sz="2134" dirty="0">
              <a:solidFill>
                <a:schemeClr val="tx1"/>
              </a:solidFill>
              <a:latin typeface="Century Gothic" panose="020B0502020202020204" pitchFamily="34" charset="0"/>
              <a:cs typeface="Source Sans Pro ExtraLight"/>
            </a:endParaRPr>
          </a:p>
        </p:txBody>
      </p:sp>
      <p:sp>
        <p:nvSpPr>
          <p:cNvPr id="17" name="TextBox 16"/>
          <p:cNvSpPr txBox="1"/>
          <p:nvPr userDrawn="1"/>
        </p:nvSpPr>
        <p:spPr>
          <a:xfrm>
            <a:off x="406400" y="748353"/>
            <a:ext cx="5130800" cy="861774"/>
          </a:xfrm>
          <a:prstGeom prst="rect">
            <a:avLst/>
          </a:prstGeom>
          <a:noFill/>
        </p:spPr>
        <p:txBody>
          <a:bodyPr wrap="square" rtlCol="0">
            <a:spAutoFit/>
          </a:bodyPr>
          <a:lstStyle/>
          <a:p>
            <a:r>
              <a:rPr lang="en-US" sz="5000" b="1" dirty="0">
                <a:solidFill>
                  <a:schemeClr val="bg2"/>
                </a:solidFill>
              </a:rPr>
              <a:t>Contact Us</a:t>
            </a:r>
          </a:p>
        </p:txBody>
      </p:sp>
      <p:sp>
        <p:nvSpPr>
          <p:cNvPr id="18" name="TextBox 17"/>
          <p:cNvSpPr txBox="1"/>
          <p:nvPr userDrawn="1"/>
        </p:nvSpPr>
        <p:spPr>
          <a:xfrm>
            <a:off x="6312583" y="800101"/>
            <a:ext cx="4406218" cy="1898468"/>
          </a:xfrm>
          <a:prstGeom prst="rect">
            <a:avLst/>
          </a:prstGeom>
          <a:noFill/>
        </p:spPr>
        <p:txBody>
          <a:bodyPr wrap="square" rtlCol="0">
            <a:spAutoFit/>
          </a:bodyPr>
          <a:lstStyle/>
          <a:p>
            <a:r>
              <a:rPr lang="en-US" sz="2934" dirty="0"/>
              <a:t>Mental Health America</a:t>
            </a:r>
          </a:p>
          <a:p>
            <a:r>
              <a:rPr lang="en-US" sz="2934" dirty="0"/>
              <a:t>500 Montgomery</a:t>
            </a:r>
            <a:r>
              <a:rPr lang="en-US" sz="2934" baseline="0" dirty="0"/>
              <a:t> Street</a:t>
            </a:r>
          </a:p>
          <a:p>
            <a:r>
              <a:rPr lang="en-US" sz="2934" baseline="0" dirty="0"/>
              <a:t>Suite 820</a:t>
            </a:r>
          </a:p>
          <a:p>
            <a:r>
              <a:rPr lang="en-US" sz="2934" baseline="0" dirty="0"/>
              <a:t>Alexandria, VA 22314</a:t>
            </a:r>
            <a:endParaRPr lang="en-US" sz="2934" dirty="0"/>
          </a:p>
        </p:txBody>
      </p:sp>
      <p:pic>
        <p:nvPicPr>
          <p:cNvPr id="20" name="Picture 19"/>
          <p:cNvPicPr>
            <a:picLocks noChangeAspect="1"/>
          </p:cNvPicPr>
          <p:nvPr userDrawn="1"/>
        </p:nvPicPr>
        <p:blipFill rotWithShape="1">
          <a:blip r:embed="rId2"/>
          <a:srcRect l="19527" r="19629"/>
          <a:stretch/>
        </p:blipFill>
        <p:spPr>
          <a:xfrm>
            <a:off x="533399" y="1648645"/>
            <a:ext cx="3810001" cy="3900387"/>
          </a:xfrm>
          <a:prstGeom prst="rect">
            <a:avLst/>
          </a:prstGeom>
        </p:spPr>
      </p:pic>
      <p:pic>
        <p:nvPicPr>
          <p:cNvPr id="21" name="Picture 20"/>
          <p:cNvPicPr>
            <a:picLocks noChangeAspect="1"/>
          </p:cNvPicPr>
          <p:nvPr userDrawn="1"/>
        </p:nvPicPr>
        <p:blipFill>
          <a:blip r:embed="rId3"/>
          <a:stretch>
            <a:fillRect/>
          </a:stretch>
        </p:blipFill>
        <p:spPr>
          <a:xfrm>
            <a:off x="5821155" y="2729701"/>
            <a:ext cx="456695" cy="342521"/>
          </a:xfrm>
          <a:prstGeom prst="rect">
            <a:avLst/>
          </a:prstGeom>
        </p:spPr>
      </p:pic>
      <p:pic>
        <p:nvPicPr>
          <p:cNvPr id="22" name="Picture 21"/>
          <p:cNvPicPr>
            <a:picLocks noChangeAspect="1"/>
          </p:cNvPicPr>
          <p:nvPr userDrawn="1"/>
        </p:nvPicPr>
        <p:blipFill>
          <a:blip r:embed="rId4"/>
          <a:stretch>
            <a:fillRect/>
          </a:stretch>
        </p:blipFill>
        <p:spPr>
          <a:xfrm>
            <a:off x="5815346" y="3185542"/>
            <a:ext cx="456696" cy="342522"/>
          </a:xfrm>
          <a:prstGeom prst="rect">
            <a:avLst/>
          </a:prstGeom>
        </p:spPr>
      </p:pic>
      <p:pic>
        <p:nvPicPr>
          <p:cNvPr id="23" name="Picture 22"/>
          <p:cNvPicPr>
            <a:picLocks noChangeAspect="1"/>
          </p:cNvPicPr>
          <p:nvPr userDrawn="1"/>
        </p:nvPicPr>
        <p:blipFill>
          <a:blip r:embed="rId5"/>
          <a:stretch>
            <a:fillRect/>
          </a:stretch>
        </p:blipFill>
        <p:spPr>
          <a:xfrm>
            <a:off x="5849386" y="4179899"/>
            <a:ext cx="341376" cy="256032"/>
          </a:xfrm>
          <a:prstGeom prst="rect">
            <a:avLst/>
          </a:prstGeom>
        </p:spPr>
      </p:pic>
      <p:sp>
        <p:nvSpPr>
          <p:cNvPr id="25" name="Text Placeholder 24"/>
          <p:cNvSpPr>
            <a:spLocks noGrp="1"/>
          </p:cNvSpPr>
          <p:nvPr>
            <p:ph type="body" sz="quarter" idx="12" hasCustomPrompt="1"/>
          </p:nvPr>
        </p:nvSpPr>
        <p:spPr>
          <a:xfrm>
            <a:off x="6451600" y="4486484"/>
            <a:ext cx="4927600" cy="1214438"/>
          </a:xfrm>
        </p:spPr>
        <p:txBody>
          <a:bodyPr>
            <a:normAutofit/>
          </a:bodyPr>
          <a:lstStyle>
            <a:lvl1pPr>
              <a:defRPr sz="2134" baseline="0">
                <a:solidFill>
                  <a:schemeClr val="tx1"/>
                </a:solidFill>
                <a:latin typeface="Century Gothic" panose="020B0502020202020204" pitchFamily="34" charset="0"/>
              </a:defRPr>
            </a:lvl1pPr>
          </a:lstStyle>
          <a:p>
            <a:pPr lvl="0"/>
            <a:r>
              <a:rPr lang="en-US" dirty="0"/>
              <a:t>Your contact info here</a:t>
            </a:r>
          </a:p>
        </p:txBody>
      </p:sp>
      <p:pic>
        <p:nvPicPr>
          <p:cNvPr id="1026" name="Picture 2" descr="NEW INSTAGRAM LOGO 2020 PNG">
            <a:extLst>
              <a:ext uri="{FF2B5EF4-FFF2-40B4-BE49-F238E27FC236}">
                <a16:creationId xmlns:a16="http://schemas.microsoft.com/office/drawing/2014/main" id="{0350EA92-6B9F-45C8-9F31-73E33D8EF8D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865566" y="3701519"/>
            <a:ext cx="344051" cy="342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28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508000" y="481013"/>
            <a:ext cx="11161867" cy="661988"/>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9"/>
          <p:cNvSpPr>
            <a:spLocks noGrp="1"/>
          </p:cNvSpPr>
          <p:nvPr>
            <p:ph type="body" idx="1"/>
          </p:nvPr>
        </p:nvSpPr>
        <p:spPr>
          <a:xfrm>
            <a:off x="522134" y="1219200"/>
            <a:ext cx="11147734" cy="466421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0"/>
          <p:cNvSpPr>
            <a:spLocks noGrp="1"/>
          </p:cNvSpPr>
          <p:nvPr>
            <p:ph type="sldNum" sz="quarter" idx="4"/>
          </p:nvPr>
        </p:nvSpPr>
        <p:spPr>
          <a:xfrm>
            <a:off x="11669867" y="0"/>
            <a:ext cx="522134" cy="288788"/>
          </a:xfrm>
          <a:prstGeom prst="rect">
            <a:avLst/>
          </a:prstGeom>
        </p:spPr>
        <p:txBody>
          <a:bodyPr vert="horz" lIns="91440" tIns="45720" rIns="91440" bIns="45720" rtlCol="0" anchor="ctr"/>
          <a:lstStyle>
            <a:lvl1pPr algn="ctr">
              <a:defRPr sz="1067">
                <a:solidFill>
                  <a:schemeClr val="tx1">
                    <a:tint val="75000"/>
                  </a:schemeClr>
                </a:solidFill>
              </a:defRPr>
            </a:lvl1pPr>
          </a:lstStyle>
          <a:p>
            <a:fld id="{FFE336B6-AC0B-4DC8-97E4-BF1A1A542EBE}" type="slidenum">
              <a:rPr lang="en-US" smtClean="0"/>
              <a:pPr/>
              <a:t>‹#›</a:t>
            </a:fld>
            <a:endParaRPr lang="en-US" dirty="0"/>
          </a:p>
        </p:txBody>
      </p:sp>
    </p:spTree>
    <p:extLst>
      <p:ext uri="{BB962C8B-B14F-4D97-AF65-F5344CB8AC3E}">
        <p14:creationId xmlns:p14="http://schemas.microsoft.com/office/powerpoint/2010/main" val="1286264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3" r:id="rId11"/>
    <p:sldLayoutId id="2147483674" r:id="rId12"/>
    <p:sldLayoutId id="2147483675" r:id="rId13"/>
    <p:sldLayoutId id="2147483677" r:id="rId14"/>
    <p:sldLayoutId id="2147483678" r:id="rId15"/>
    <p:sldLayoutId id="214748367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812821" rtl="0" eaLnBrk="1" latinLnBrk="0" hangingPunct="1">
        <a:spcBef>
          <a:spcPct val="0"/>
        </a:spcBef>
        <a:buNone/>
        <a:defRPr sz="5000" b="1" kern="1200" baseline="0">
          <a:solidFill>
            <a:schemeClr val="bg2"/>
          </a:solidFill>
          <a:latin typeface="Century Gothic" panose="020B0502020202020204" pitchFamily="34" charset="0"/>
          <a:ea typeface="+mj-ea"/>
          <a:cs typeface="Century Gothic" panose="020B0502020202020204" pitchFamily="34" charset="0"/>
        </a:defRPr>
      </a:lvl1pPr>
    </p:titleStyle>
    <p:bodyStyle>
      <a:lvl1pPr marL="0" indent="0" algn="l" defTabSz="812821" rtl="0" eaLnBrk="1" latinLnBrk="0" hangingPunct="1">
        <a:spcBef>
          <a:spcPct val="20000"/>
        </a:spcBef>
        <a:buFont typeface="Arial"/>
        <a:buNone/>
        <a:defRPr sz="4267" kern="1200">
          <a:solidFill>
            <a:schemeClr val="tx2"/>
          </a:solidFill>
          <a:latin typeface="Corbel" panose="020B0503020204020204" pitchFamily="34" charset="0"/>
          <a:ea typeface="+mn-ea"/>
          <a:cs typeface="Corbel" panose="020B0503020204020204" pitchFamily="34" charset="0"/>
        </a:defRPr>
      </a:lvl1pPr>
      <a:lvl2pPr marL="812821" indent="0" algn="l" defTabSz="812821" rtl="0" eaLnBrk="1" latinLnBrk="0" hangingPunct="1">
        <a:spcBef>
          <a:spcPct val="20000"/>
        </a:spcBef>
        <a:buFont typeface="Arial"/>
        <a:buNone/>
        <a:defRPr sz="4000" kern="1200">
          <a:solidFill>
            <a:schemeClr val="tx1"/>
          </a:solidFill>
          <a:latin typeface="+mj-lt"/>
          <a:ea typeface="Tahoma" panose="020B0604030504040204" pitchFamily="34" charset="0"/>
          <a:cs typeface="Tahoma" panose="020B0604030504040204" pitchFamily="34" charset="0"/>
        </a:defRPr>
      </a:lvl2pPr>
      <a:lvl3pPr marL="1625641" indent="0" algn="l" defTabSz="812821" rtl="0" eaLnBrk="1" latinLnBrk="0" hangingPunct="1">
        <a:spcBef>
          <a:spcPct val="20000"/>
        </a:spcBef>
        <a:buFont typeface="Arial"/>
        <a:buNone/>
        <a:defRPr sz="3200" kern="1200">
          <a:solidFill>
            <a:schemeClr val="bg2"/>
          </a:solidFill>
          <a:latin typeface="+mj-lt"/>
          <a:ea typeface="+mn-ea"/>
          <a:cs typeface="Sylfaen" panose="010A0502050306030303" pitchFamily="18" charset="0"/>
        </a:defRPr>
      </a:lvl3pPr>
      <a:lvl4pPr marL="2438461" indent="0" algn="l" defTabSz="812821" rtl="0" eaLnBrk="1" latinLnBrk="0" hangingPunct="1">
        <a:spcBef>
          <a:spcPct val="20000"/>
        </a:spcBef>
        <a:buFont typeface="Arial"/>
        <a:buNone/>
        <a:defRPr sz="2467" kern="120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defRPr>
      </a:lvl4pPr>
      <a:lvl5pPr marL="3251282" indent="0" algn="l" defTabSz="812821" rtl="0" eaLnBrk="1" latinLnBrk="0" hangingPunct="1">
        <a:spcBef>
          <a:spcPct val="20000"/>
        </a:spcBef>
        <a:buFont typeface="Arial"/>
        <a:buNone/>
        <a:defRPr sz="2134" kern="120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defRPr>
      </a:lvl5pPr>
      <a:lvl6pPr marL="4470512" indent="-406410" algn="l" defTabSz="812821" rtl="0" eaLnBrk="1" latinLnBrk="0" hangingPunct="1">
        <a:spcBef>
          <a:spcPct val="20000"/>
        </a:spcBef>
        <a:buFont typeface="Arial"/>
        <a:buChar char="•"/>
        <a:defRPr sz="3533" kern="1200">
          <a:solidFill>
            <a:schemeClr val="tx1"/>
          </a:solidFill>
          <a:latin typeface="+mn-lt"/>
          <a:ea typeface="+mn-ea"/>
          <a:cs typeface="+mn-cs"/>
        </a:defRPr>
      </a:lvl6pPr>
      <a:lvl7pPr marL="5283332" indent="-406410" algn="l" defTabSz="812821" rtl="0" eaLnBrk="1" latinLnBrk="0" hangingPunct="1">
        <a:spcBef>
          <a:spcPct val="20000"/>
        </a:spcBef>
        <a:buFont typeface="Arial"/>
        <a:buChar char="•"/>
        <a:defRPr sz="3533" kern="1200">
          <a:solidFill>
            <a:schemeClr val="tx1"/>
          </a:solidFill>
          <a:latin typeface="+mn-lt"/>
          <a:ea typeface="+mn-ea"/>
          <a:cs typeface="+mn-cs"/>
        </a:defRPr>
      </a:lvl7pPr>
      <a:lvl8pPr marL="6096153" indent="-406410" algn="l" defTabSz="812821" rtl="0" eaLnBrk="1" latinLnBrk="0" hangingPunct="1">
        <a:spcBef>
          <a:spcPct val="20000"/>
        </a:spcBef>
        <a:buFont typeface="Arial"/>
        <a:buChar char="•"/>
        <a:defRPr sz="3533" kern="1200">
          <a:solidFill>
            <a:schemeClr val="tx1"/>
          </a:solidFill>
          <a:latin typeface="+mn-lt"/>
          <a:ea typeface="+mn-ea"/>
          <a:cs typeface="+mn-cs"/>
        </a:defRPr>
      </a:lvl8pPr>
      <a:lvl9pPr marL="6908973" indent="-406410" algn="l" defTabSz="812821" rtl="0" eaLnBrk="1" latinLnBrk="0" hangingPunct="1">
        <a:spcBef>
          <a:spcPct val="20000"/>
        </a:spcBef>
        <a:buFont typeface="Arial"/>
        <a:buChar char="•"/>
        <a:defRPr sz="3533" kern="1200">
          <a:solidFill>
            <a:schemeClr val="tx1"/>
          </a:solidFill>
          <a:latin typeface="+mn-lt"/>
          <a:ea typeface="+mn-ea"/>
          <a:cs typeface="+mn-cs"/>
        </a:defRPr>
      </a:lvl9pPr>
    </p:bodyStyle>
    <p:otherStyle>
      <a:defPPr>
        <a:defRPr lang="en-US"/>
      </a:defPPr>
      <a:lvl1pPr marL="0" algn="l" defTabSz="812821" rtl="0" eaLnBrk="1" latinLnBrk="0" hangingPunct="1">
        <a:defRPr sz="3200" kern="1200">
          <a:solidFill>
            <a:schemeClr val="tx1"/>
          </a:solidFill>
          <a:latin typeface="+mn-lt"/>
          <a:ea typeface="+mn-ea"/>
          <a:cs typeface="+mn-cs"/>
        </a:defRPr>
      </a:lvl1pPr>
      <a:lvl2pPr marL="812821" algn="l" defTabSz="812821" rtl="0" eaLnBrk="1" latinLnBrk="0" hangingPunct="1">
        <a:defRPr sz="3200" kern="1200">
          <a:solidFill>
            <a:schemeClr val="tx1"/>
          </a:solidFill>
          <a:latin typeface="+mn-lt"/>
          <a:ea typeface="+mn-ea"/>
          <a:cs typeface="+mn-cs"/>
        </a:defRPr>
      </a:lvl2pPr>
      <a:lvl3pPr marL="1625641" algn="l" defTabSz="812821" rtl="0" eaLnBrk="1" latinLnBrk="0" hangingPunct="1">
        <a:defRPr sz="3200" kern="1200">
          <a:solidFill>
            <a:schemeClr val="tx1"/>
          </a:solidFill>
          <a:latin typeface="+mn-lt"/>
          <a:ea typeface="+mn-ea"/>
          <a:cs typeface="+mn-cs"/>
        </a:defRPr>
      </a:lvl3pPr>
      <a:lvl4pPr marL="2438461" algn="l" defTabSz="812821" rtl="0" eaLnBrk="1" latinLnBrk="0" hangingPunct="1">
        <a:defRPr sz="3200" kern="1200">
          <a:solidFill>
            <a:schemeClr val="tx1"/>
          </a:solidFill>
          <a:latin typeface="+mn-lt"/>
          <a:ea typeface="+mn-ea"/>
          <a:cs typeface="+mn-cs"/>
        </a:defRPr>
      </a:lvl4pPr>
      <a:lvl5pPr marL="3251282" algn="l" defTabSz="812821" rtl="0" eaLnBrk="1" latinLnBrk="0" hangingPunct="1">
        <a:defRPr sz="3200" kern="1200">
          <a:solidFill>
            <a:schemeClr val="tx1"/>
          </a:solidFill>
          <a:latin typeface="+mn-lt"/>
          <a:ea typeface="+mn-ea"/>
          <a:cs typeface="+mn-cs"/>
        </a:defRPr>
      </a:lvl5pPr>
      <a:lvl6pPr marL="4064102" algn="l" defTabSz="812821" rtl="0" eaLnBrk="1" latinLnBrk="0" hangingPunct="1">
        <a:defRPr sz="3200" kern="1200">
          <a:solidFill>
            <a:schemeClr val="tx1"/>
          </a:solidFill>
          <a:latin typeface="+mn-lt"/>
          <a:ea typeface="+mn-ea"/>
          <a:cs typeface="+mn-cs"/>
        </a:defRPr>
      </a:lvl6pPr>
      <a:lvl7pPr marL="4876922" algn="l" defTabSz="812821" rtl="0" eaLnBrk="1" latinLnBrk="0" hangingPunct="1">
        <a:defRPr sz="3200" kern="1200">
          <a:solidFill>
            <a:schemeClr val="tx1"/>
          </a:solidFill>
          <a:latin typeface="+mn-lt"/>
          <a:ea typeface="+mn-ea"/>
          <a:cs typeface="+mn-cs"/>
        </a:defRPr>
      </a:lvl7pPr>
      <a:lvl8pPr marL="5689743" algn="l" defTabSz="812821" rtl="0" eaLnBrk="1" latinLnBrk="0" hangingPunct="1">
        <a:defRPr sz="3200" kern="1200">
          <a:solidFill>
            <a:schemeClr val="tx1"/>
          </a:solidFill>
          <a:latin typeface="+mn-lt"/>
          <a:ea typeface="+mn-ea"/>
          <a:cs typeface="+mn-cs"/>
        </a:defRPr>
      </a:lvl8pPr>
      <a:lvl9pPr marL="6502563" algn="l" defTabSz="812821"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hascreening.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hyperlink" Target="https://psychhub.com/covid-19/" TargetMode="External"/><Relationship Id="rId2" Type="http://schemas.openxmlformats.org/officeDocument/2006/relationships/hyperlink" Target="https://www.mhanational.org/covid19" TargetMode="External"/><Relationship Id="rId1" Type="http://schemas.openxmlformats.org/officeDocument/2006/relationships/slideLayout" Target="../slideLayouts/slideLayout7.xml"/><Relationship Id="rId4" Type="http://schemas.openxmlformats.org/officeDocument/2006/relationships/hyperlink" Target="https://screening.mhanational.org/"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mailto:pgionfriddo@mhanational.org"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www.mhascreening.org/" TargetMode="Externa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8E59F1-CDAE-4E5E-A4C4-3A0CCA895E27}"/>
              </a:ext>
            </a:extLst>
          </p:cNvPr>
          <p:cNvSpPr>
            <a:spLocks noGrp="1"/>
          </p:cNvSpPr>
          <p:nvPr>
            <p:ph type="body" sz="quarter" idx="10"/>
          </p:nvPr>
        </p:nvSpPr>
        <p:spPr/>
        <p:txBody>
          <a:bodyPr>
            <a:normAutofit fontScale="32500" lnSpcReduction="20000"/>
          </a:bodyPr>
          <a:lstStyle/>
          <a:p>
            <a:r>
              <a:rPr lang="en-US" dirty="0"/>
              <a:t>COVID-19 and Mental Health:</a:t>
            </a:r>
          </a:p>
          <a:p>
            <a:r>
              <a:rPr lang="en-US" dirty="0"/>
              <a:t>What We Are Learning from </a:t>
            </a:r>
            <a:r>
              <a:rPr lang="en-US" dirty="0">
                <a:hlinkClick r:id="rId2"/>
              </a:rPr>
              <a:t>www.mhascreening.org</a:t>
            </a:r>
            <a:endParaRPr lang="en-US" dirty="0"/>
          </a:p>
          <a:p>
            <a:r>
              <a:rPr lang="en-US" dirty="0"/>
              <a:t>September 1, 2020</a:t>
            </a:r>
          </a:p>
        </p:txBody>
      </p:sp>
      <p:sp>
        <p:nvSpPr>
          <p:cNvPr id="3" name="Text Placeholder 2">
            <a:extLst>
              <a:ext uri="{FF2B5EF4-FFF2-40B4-BE49-F238E27FC236}">
                <a16:creationId xmlns:a16="http://schemas.microsoft.com/office/drawing/2014/main" id="{650F1BEF-D5CD-4526-A701-C319526726E8}"/>
              </a:ext>
            </a:extLst>
          </p:cNvPr>
          <p:cNvSpPr>
            <a:spLocks noGrp="1"/>
          </p:cNvSpPr>
          <p:nvPr>
            <p:ph type="body" sz="quarter" idx="11"/>
          </p:nvPr>
        </p:nvSpPr>
        <p:spPr>
          <a:xfrm>
            <a:off x="4394200" y="3622611"/>
            <a:ext cx="3403602" cy="639146"/>
          </a:xfrm>
        </p:spPr>
        <p:txBody>
          <a:bodyPr>
            <a:noAutofit/>
          </a:bodyPr>
          <a:lstStyle/>
          <a:p>
            <a:endParaRPr lang="en-US" sz="1800" b="1" dirty="0"/>
          </a:p>
          <a:p>
            <a:endParaRPr lang="en-US" sz="1800" b="1" dirty="0"/>
          </a:p>
        </p:txBody>
      </p:sp>
    </p:spTree>
    <p:extLst>
      <p:ext uri="{BB962C8B-B14F-4D97-AF65-F5344CB8AC3E}">
        <p14:creationId xmlns:p14="http://schemas.microsoft.com/office/powerpoint/2010/main" val="35727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9097-ED8E-4AE6-935C-47C8DDA0846A}"/>
              </a:ext>
            </a:extLst>
          </p:cNvPr>
          <p:cNvSpPr>
            <a:spLocks noGrp="1"/>
          </p:cNvSpPr>
          <p:nvPr>
            <p:ph type="title"/>
          </p:nvPr>
        </p:nvSpPr>
        <p:spPr/>
        <p:txBody>
          <a:bodyPr>
            <a:normAutofit fontScale="90000"/>
          </a:bodyPr>
          <a:lstStyle/>
          <a:p>
            <a:r>
              <a:rPr lang="en-US" sz="5400" dirty="0"/>
              <a:t>Anxiety Severity Also Highest In August 2020</a:t>
            </a:r>
            <a:endParaRPr lang="en-US" dirty="0"/>
          </a:p>
        </p:txBody>
      </p:sp>
      <p:graphicFrame>
        <p:nvGraphicFramePr>
          <p:cNvPr id="7" name="Content Placeholder 6">
            <a:extLst>
              <a:ext uri="{FF2B5EF4-FFF2-40B4-BE49-F238E27FC236}">
                <a16:creationId xmlns:a16="http://schemas.microsoft.com/office/drawing/2014/main" id="{1EEA7B92-D59C-4AC7-A41A-A9E50FB502BB}"/>
              </a:ext>
            </a:extLst>
          </p:cNvPr>
          <p:cNvGraphicFramePr>
            <a:graphicFrameLocks noGrp="1"/>
          </p:cNvGraphicFramePr>
          <p:nvPr>
            <p:ph idx="1"/>
            <p:extLst>
              <p:ext uri="{D42A27DB-BD31-4B8C-83A1-F6EECF244321}">
                <p14:modId xmlns:p14="http://schemas.microsoft.com/office/powerpoint/2010/main" val="432510415"/>
              </p:ext>
            </p:extLst>
          </p:nvPr>
        </p:nvGraphicFramePr>
        <p:xfrm>
          <a:off x="522288" y="1501253"/>
          <a:ext cx="8430643" cy="432634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7D505387-59C0-4099-8608-D206421E8AB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681586-5FD3-4F71-9E3B-B6858CCFB7FA}" type="slidenum">
              <a:rPr kumimoji="0" lang="en-US" sz="1067"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067"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8" name="TextBox 7">
            <a:extLst>
              <a:ext uri="{FF2B5EF4-FFF2-40B4-BE49-F238E27FC236}">
                <a16:creationId xmlns:a16="http://schemas.microsoft.com/office/drawing/2014/main" id="{34F2983A-5F1B-4CDA-8E1C-71DD17CDBA34}"/>
              </a:ext>
            </a:extLst>
          </p:cNvPr>
          <p:cNvSpPr txBox="1"/>
          <p:nvPr/>
        </p:nvSpPr>
        <p:spPr>
          <a:xfrm>
            <a:off x="9406098" y="2427249"/>
            <a:ext cx="2524836"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385988"/>
                </a:solidFill>
                <a:effectLst/>
                <a:uLnTx/>
                <a:uFillTx/>
                <a:latin typeface="Century Gothic" panose="020F0302020204030204"/>
                <a:ea typeface="+mn-ea"/>
                <a:cs typeface="+mn-cs"/>
              </a:rPr>
              <a:t>48% </a:t>
            </a:r>
            <a:r>
              <a:rPr kumimoji="0" lang="en-US" sz="3600" b="1" i="0" u="none" strike="noStrike" kern="1200" cap="none" spc="0" normalizeH="0" baseline="0" noProof="0" dirty="0">
                <a:ln>
                  <a:noFill/>
                </a:ln>
                <a:solidFill>
                  <a:prstClr val="black"/>
                </a:solidFill>
                <a:effectLst/>
                <a:uLnTx/>
                <a:uFillTx/>
                <a:latin typeface="Century Gothic" panose="020F0302020204030204"/>
                <a:ea typeface="+mn-ea"/>
                <a:cs typeface="+mn-cs"/>
              </a:rPr>
              <a:t>screened for severe anxiety</a:t>
            </a:r>
          </a:p>
        </p:txBody>
      </p:sp>
    </p:spTree>
    <p:extLst>
      <p:ext uri="{BB962C8B-B14F-4D97-AF65-F5344CB8AC3E}">
        <p14:creationId xmlns:p14="http://schemas.microsoft.com/office/powerpoint/2010/main" val="364494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53C9-0A69-48A2-A7E3-F8AA062C0F02}"/>
              </a:ext>
            </a:extLst>
          </p:cNvPr>
          <p:cNvSpPr>
            <a:spLocks noGrp="1"/>
          </p:cNvSpPr>
          <p:nvPr>
            <p:ph type="title"/>
          </p:nvPr>
        </p:nvSpPr>
        <p:spPr/>
        <p:txBody>
          <a:bodyPr>
            <a:noAutofit/>
          </a:bodyPr>
          <a:lstStyle/>
          <a:p>
            <a:r>
              <a:rPr lang="en-US" sz="3600" dirty="0"/>
              <a:t>More Than 40,000 People Considered Self-Harm or Suicide in August</a:t>
            </a:r>
          </a:p>
        </p:txBody>
      </p:sp>
      <p:sp>
        <p:nvSpPr>
          <p:cNvPr id="4" name="Slide Number Placeholder 3">
            <a:extLst>
              <a:ext uri="{FF2B5EF4-FFF2-40B4-BE49-F238E27FC236}">
                <a16:creationId xmlns:a16="http://schemas.microsoft.com/office/drawing/2014/main" id="{1F11007C-52B5-4752-8F6F-D8C9CB3E9B98}"/>
              </a:ext>
            </a:extLst>
          </p:cNvPr>
          <p:cNvSpPr>
            <a:spLocks noGrp="1"/>
          </p:cNvSpPr>
          <p:nvPr>
            <p:ph type="sldNum" sz="quarter" idx="12"/>
          </p:nvPr>
        </p:nvSpPr>
        <p:spPr/>
        <p:txBody>
          <a:bodyPr/>
          <a:lstStyle/>
          <a:p>
            <a:fld id="{0B681586-5FD3-4F71-9E3B-B6858CCFB7FA}" type="slidenum">
              <a:rPr lang="en-US" smtClean="0"/>
              <a:t>11</a:t>
            </a:fld>
            <a:endParaRPr lang="en-US"/>
          </a:p>
        </p:txBody>
      </p:sp>
      <p:graphicFrame>
        <p:nvGraphicFramePr>
          <p:cNvPr id="10" name="Content Placeholder 9">
            <a:extLst>
              <a:ext uri="{FF2B5EF4-FFF2-40B4-BE49-F238E27FC236}">
                <a16:creationId xmlns:a16="http://schemas.microsoft.com/office/drawing/2014/main" id="{A145FED8-911A-43E1-8F89-D444B1F3213E}"/>
              </a:ext>
            </a:extLst>
          </p:cNvPr>
          <p:cNvGraphicFramePr>
            <a:graphicFrameLocks noGrp="1"/>
          </p:cNvGraphicFramePr>
          <p:nvPr>
            <p:ph idx="1"/>
            <p:extLst>
              <p:ext uri="{D42A27DB-BD31-4B8C-83A1-F6EECF244321}">
                <p14:modId xmlns:p14="http://schemas.microsoft.com/office/powerpoint/2010/main" val="3764753668"/>
              </p:ext>
            </p:extLst>
          </p:nvPr>
        </p:nvGraphicFramePr>
        <p:xfrm>
          <a:off x="522288" y="1426464"/>
          <a:ext cx="11147425" cy="44568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066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E338-9AE2-4270-A6AD-FCAC98EB3DAC}"/>
              </a:ext>
            </a:extLst>
          </p:cNvPr>
          <p:cNvSpPr>
            <a:spLocks noGrp="1"/>
          </p:cNvSpPr>
          <p:nvPr>
            <p:ph type="title"/>
          </p:nvPr>
        </p:nvSpPr>
        <p:spPr/>
        <p:txBody>
          <a:bodyPr>
            <a:noAutofit/>
          </a:bodyPr>
          <a:lstStyle/>
          <a:p>
            <a:r>
              <a:rPr lang="en-US" sz="4000" dirty="0"/>
              <a:t>A/PI, Multiracial, Native Am, Other Experiencing More Self-Harm Thoughts</a:t>
            </a:r>
          </a:p>
        </p:txBody>
      </p:sp>
      <p:sp>
        <p:nvSpPr>
          <p:cNvPr id="4" name="Slide Number Placeholder 3">
            <a:extLst>
              <a:ext uri="{FF2B5EF4-FFF2-40B4-BE49-F238E27FC236}">
                <a16:creationId xmlns:a16="http://schemas.microsoft.com/office/drawing/2014/main" id="{563852C2-7B29-47A5-A2C6-60662107DECD}"/>
              </a:ext>
            </a:extLst>
          </p:cNvPr>
          <p:cNvSpPr>
            <a:spLocks noGrp="1"/>
          </p:cNvSpPr>
          <p:nvPr>
            <p:ph type="sldNum" sz="quarter" idx="12"/>
          </p:nvPr>
        </p:nvSpPr>
        <p:spPr/>
        <p:txBody>
          <a:bodyPr/>
          <a:lstStyle/>
          <a:p>
            <a:fld id="{0B681586-5FD3-4F71-9E3B-B6858CCFB7FA}" type="slidenum">
              <a:rPr lang="en-US" smtClean="0"/>
              <a:t>12</a:t>
            </a:fld>
            <a:endParaRPr lang="en-US"/>
          </a:p>
        </p:txBody>
      </p:sp>
      <p:pic>
        <p:nvPicPr>
          <p:cNvPr id="7" name="Content Placeholder 6">
            <a:extLst>
              <a:ext uri="{FF2B5EF4-FFF2-40B4-BE49-F238E27FC236}">
                <a16:creationId xmlns:a16="http://schemas.microsoft.com/office/drawing/2014/main" id="{E6B7FA3D-ED6E-43FC-935B-69AC8492817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7738" y="1451296"/>
            <a:ext cx="9412449" cy="4431980"/>
          </a:xfrm>
          <a:prstGeom prst="rect">
            <a:avLst/>
          </a:prstGeom>
          <a:noFill/>
        </p:spPr>
      </p:pic>
    </p:spTree>
    <p:extLst>
      <p:ext uri="{BB962C8B-B14F-4D97-AF65-F5344CB8AC3E}">
        <p14:creationId xmlns:p14="http://schemas.microsoft.com/office/powerpoint/2010/main" val="405413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5F88-9321-4CB7-AA63-7CC37597D923}"/>
              </a:ext>
            </a:extLst>
          </p:cNvPr>
          <p:cNvSpPr>
            <a:spLocks noGrp="1"/>
          </p:cNvSpPr>
          <p:nvPr>
            <p:ph type="title"/>
          </p:nvPr>
        </p:nvSpPr>
        <p:spPr/>
        <p:txBody>
          <a:bodyPr>
            <a:noAutofit/>
          </a:bodyPr>
          <a:lstStyle/>
          <a:p>
            <a:r>
              <a:rPr lang="en-US" sz="3200" dirty="0"/>
              <a:t>Young People in August Still Disproportionately Experiencing Depression and Anxiety</a:t>
            </a:r>
            <a:br>
              <a:rPr lang="en-US" sz="3200" dirty="0"/>
            </a:br>
            <a:r>
              <a:rPr lang="en-US" sz="3200" dirty="0"/>
              <a:t>Percent Moderate to Severe</a:t>
            </a:r>
          </a:p>
        </p:txBody>
      </p:sp>
      <p:sp>
        <p:nvSpPr>
          <p:cNvPr id="4" name="Slide Number Placeholder 3">
            <a:extLst>
              <a:ext uri="{FF2B5EF4-FFF2-40B4-BE49-F238E27FC236}">
                <a16:creationId xmlns:a16="http://schemas.microsoft.com/office/drawing/2014/main" id="{DC012129-4E31-481D-A757-DB9E7321E32F}"/>
              </a:ext>
            </a:extLst>
          </p:cNvPr>
          <p:cNvSpPr>
            <a:spLocks noGrp="1"/>
          </p:cNvSpPr>
          <p:nvPr>
            <p:ph type="sldNum" sz="quarter" idx="12"/>
          </p:nvPr>
        </p:nvSpPr>
        <p:spPr/>
        <p:txBody>
          <a:bodyPr/>
          <a:lstStyle/>
          <a:p>
            <a:fld id="{0B681586-5FD3-4F71-9E3B-B6858CCFB7FA}" type="slidenum">
              <a:rPr lang="en-US" smtClean="0"/>
              <a:t>13</a:t>
            </a:fld>
            <a:endParaRPr lang="en-US"/>
          </a:p>
        </p:txBody>
      </p:sp>
      <p:graphicFrame>
        <p:nvGraphicFramePr>
          <p:cNvPr id="11" name="Content Placeholder 10">
            <a:extLst>
              <a:ext uri="{FF2B5EF4-FFF2-40B4-BE49-F238E27FC236}">
                <a16:creationId xmlns:a16="http://schemas.microsoft.com/office/drawing/2014/main" id="{01ABBC72-CE49-4165-A811-EEAC3B9CDADF}"/>
              </a:ext>
            </a:extLst>
          </p:cNvPr>
          <p:cNvGraphicFramePr>
            <a:graphicFrameLocks noGrp="1"/>
          </p:cNvGraphicFramePr>
          <p:nvPr>
            <p:ph idx="1"/>
            <p:extLst>
              <p:ext uri="{D42A27DB-BD31-4B8C-83A1-F6EECF244321}">
                <p14:modId xmlns:p14="http://schemas.microsoft.com/office/powerpoint/2010/main" val="2325286343"/>
              </p:ext>
            </p:extLst>
          </p:nvPr>
        </p:nvGraphicFramePr>
        <p:xfrm>
          <a:off x="522288" y="1516284"/>
          <a:ext cx="11147425" cy="43669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4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B5E0-8868-4070-A773-9C1CBEB7AECC}"/>
              </a:ext>
            </a:extLst>
          </p:cNvPr>
          <p:cNvSpPr>
            <a:spLocks noGrp="1"/>
          </p:cNvSpPr>
          <p:nvPr>
            <p:ph type="title"/>
          </p:nvPr>
        </p:nvSpPr>
        <p:spPr/>
        <p:txBody>
          <a:bodyPr>
            <a:normAutofit fontScale="90000"/>
          </a:bodyPr>
          <a:lstStyle/>
          <a:p>
            <a:r>
              <a:rPr lang="en-US" dirty="0"/>
              <a:t>Young People Experiencing Highest Rates of Suicidal Ideation</a:t>
            </a:r>
          </a:p>
        </p:txBody>
      </p:sp>
      <p:graphicFrame>
        <p:nvGraphicFramePr>
          <p:cNvPr id="7" name="Content Placeholder 6">
            <a:extLst>
              <a:ext uri="{FF2B5EF4-FFF2-40B4-BE49-F238E27FC236}">
                <a16:creationId xmlns:a16="http://schemas.microsoft.com/office/drawing/2014/main" id="{42618D81-34A4-4304-A02E-A58F651A58F7}"/>
              </a:ext>
            </a:extLst>
          </p:cNvPr>
          <p:cNvGraphicFramePr>
            <a:graphicFrameLocks noGrp="1"/>
          </p:cNvGraphicFramePr>
          <p:nvPr>
            <p:ph idx="1"/>
            <p:extLst>
              <p:ext uri="{D42A27DB-BD31-4B8C-83A1-F6EECF244321}">
                <p14:modId xmlns:p14="http://schemas.microsoft.com/office/powerpoint/2010/main" val="142689716"/>
              </p:ext>
            </p:extLst>
          </p:nvPr>
        </p:nvGraphicFramePr>
        <p:xfrm>
          <a:off x="522289" y="1436914"/>
          <a:ext cx="8778466" cy="444636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2FE55A50-278B-47B3-954D-31C25B4AD27A}"/>
              </a:ext>
            </a:extLst>
          </p:cNvPr>
          <p:cNvSpPr>
            <a:spLocks noGrp="1"/>
          </p:cNvSpPr>
          <p:nvPr>
            <p:ph type="sldNum" sz="quarter" idx="12"/>
          </p:nvPr>
        </p:nvSpPr>
        <p:spPr/>
        <p:txBody>
          <a:bodyPr/>
          <a:lstStyle/>
          <a:p>
            <a:fld id="{0B681586-5FD3-4F71-9E3B-B6858CCFB7FA}" type="slidenum">
              <a:rPr lang="en-US" smtClean="0"/>
              <a:t>14</a:t>
            </a:fld>
            <a:endParaRPr lang="en-US"/>
          </a:p>
        </p:txBody>
      </p:sp>
      <p:sp>
        <p:nvSpPr>
          <p:cNvPr id="10" name="TextBox 9">
            <a:extLst>
              <a:ext uri="{FF2B5EF4-FFF2-40B4-BE49-F238E27FC236}">
                <a16:creationId xmlns:a16="http://schemas.microsoft.com/office/drawing/2014/main" id="{1023DE41-4F39-4627-81B1-81D4AF73A6FC}"/>
              </a:ext>
            </a:extLst>
          </p:cNvPr>
          <p:cNvSpPr txBox="1"/>
          <p:nvPr/>
        </p:nvSpPr>
        <p:spPr>
          <a:xfrm>
            <a:off x="9300755" y="2257432"/>
            <a:ext cx="2769325"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385988"/>
                </a:solidFill>
                <a:effectLst/>
                <a:uLnTx/>
                <a:uFillTx/>
                <a:latin typeface="Century Gothic" panose="020F0302020204030204"/>
                <a:ea typeface="+mn-ea"/>
                <a:cs typeface="+mn-cs"/>
              </a:rPr>
              <a:t>17,497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F0302020204030204"/>
                <a:ea typeface="+mn-ea"/>
                <a:cs typeface="+mn-cs"/>
              </a:rPr>
              <a:t>11-17-year-olds with suicidal ideation</a:t>
            </a:r>
          </a:p>
        </p:txBody>
      </p:sp>
    </p:spTree>
    <p:extLst>
      <p:ext uri="{BB962C8B-B14F-4D97-AF65-F5344CB8AC3E}">
        <p14:creationId xmlns:p14="http://schemas.microsoft.com/office/powerpoint/2010/main" val="247604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8D04-EA8C-493E-8068-874C1C3D7F82}"/>
              </a:ext>
            </a:extLst>
          </p:cNvPr>
          <p:cNvSpPr>
            <a:spLocks noGrp="1"/>
          </p:cNvSpPr>
          <p:nvPr>
            <p:ph type="title"/>
          </p:nvPr>
        </p:nvSpPr>
        <p:spPr/>
        <p:txBody>
          <a:bodyPr>
            <a:noAutofit/>
          </a:bodyPr>
          <a:lstStyle/>
          <a:p>
            <a:r>
              <a:rPr lang="en-US" sz="4000" dirty="0"/>
              <a:t>Psychosis Screening: Screeners at Risk and Severity Up in August 2020</a:t>
            </a:r>
          </a:p>
        </p:txBody>
      </p:sp>
      <p:sp>
        <p:nvSpPr>
          <p:cNvPr id="3" name="Slide Number Placeholder 2">
            <a:extLst>
              <a:ext uri="{FF2B5EF4-FFF2-40B4-BE49-F238E27FC236}">
                <a16:creationId xmlns:a16="http://schemas.microsoft.com/office/drawing/2014/main" id="{18639378-442B-4A0B-8BFA-771F2EC352C6}"/>
              </a:ext>
            </a:extLst>
          </p:cNvPr>
          <p:cNvSpPr>
            <a:spLocks noGrp="1"/>
          </p:cNvSpPr>
          <p:nvPr>
            <p:ph type="sldNum" sz="quarter" idx="12"/>
          </p:nvPr>
        </p:nvSpPr>
        <p:spPr/>
        <p:txBody>
          <a:bodyPr/>
          <a:lstStyle/>
          <a:p>
            <a:fld id="{E0F359A0-2740-40F5-9431-3B7C887B04EE}" type="slidenum">
              <a:rPr lang="en-US" smtClean="0"/>
              <a:t>15</a:t>
            </a:fld>
            <a:endParaRPr lang="en-US"/>
          </a:p>
        </p:txBody>
      </p:sp>
      <p:graphicFrame>
        <p:nvGraphicFramePr>
          <p:cNvPr id="10" name="Content Placeholder 9">
            <a:extLst>
              <a:ext uri="{FF2B5EF4-FFF2-40B4-BE49-F238E27FC236}">
                <a16:creationId xmlns:a16="http://schemas.microsoft.com/office/drawing/2014/main" id="{BDA5CBDA-B2B9-4123-AA7D-4E6D721ABEE6}"/>
              </a:ext>
            </a:extLst>
          </p:cNvPr>
          <p:cNvGraphicFramePr>
            <a:graphicFrameLocks noGrp="1"/>
          </p:cNvGraphicFramePr>
          <p:nvPr>
            <p:ph idx="1"/>
            <p:extLst>
              <p:ext uri="{D42A27DB-BD31-4B8C-83A1-F6EECF244321}">
                <p14:modId xmlns:p14="http://schemas.microsoft.com/office/powerpoint/2010/main" val="3522897876"/>
              </p:ext>
            </p:extLst>
          </p:nvPr>
        </p:nvGraphicFramePr>
        <p:xfrm>
          <a:off x="522288" y="1460310"/>
          <a:ext cx="11147425" cy="44229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926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FF2EB-8123-49DD-9E64-A09F6EFC8DEB}"/>
              </a:ext>
            </a:extLst>
          </p:cNvPr>
          <p:cNvSpPr>
            <a:spLocks noGrp="1"/>
          </p:cNvSpPr>
          <p:nvPr>
            <p:ph type="title"/>
          </p:nvPr>
        </p:nvSpPr>
        <p:spPr/>
        <p:txBody>
          <a:bodyPr>
            <a:normAutofit fontScale="90000"/>
          </a:bodyPr>
          <a:lstStyle/>
          <a:p>
            <a:r>
              <a:rPr lang="en-US" dirty="0"/>
              <a:t>Special Populations: Positive for Depression and Anxiety</a:t>
            </a:r>
          </a:p>
        </p:txBody>
      </p:sp>
      <p:sp>
        <p:nvSpPr>
          <p:cNvPr id="4" name="Slide Number Placeholder 3">
            <a:extLst>
              <a:ext uri="{FF2B5EF4-FFF2-40B4-BE49-F238E27FC236}">
                <a16:creationId xmlns:a16="http://schemas.microsoft.com/office/drawing/2014/main" id="{78FDC03A-8744-4051-8BD2-56E4479D737F}"/>
              </a:ext>
            </a:extLst>
          </p:cNvPr>
          <p:cNvSpPr>
            <a:spLocks noGrp="1"/>
          </p:cNvSpPr>
          <p:nvPr>
            <p:ph type="sldNum" sz="quarter" idx="12"/>
          </p:nvPr>
        </p:nvSpPr>
        <p:spPr/>
        <p:txBody>
          <a:bodyPr/>
          <a:lstStyle/>
          <a:p>
            <a:fld id="{0B681586-5FD3-4F71-9E3B-B6858CCFB7FA}" type="slidenum">
              <a:rPr lang="en-US" smtClean="0"/>
              <a:t>16</a:t>
            </a:fld>
            <a:endParaRPr lang="en-US"/>
          </a:p>
        </p:txBody>
      </p:sp>
      <p:graphicFrame>
        <p:nvGraphicFramePr>
          <p:cNvPr id="9" name="Content Placeholder 8">
            <a:extLst>
              <a:ext uri="{FF2B5EF4-FFF2-40B4-BE49-F238E27FC236}">
                <a16:creationId xmlns:a16="http://schemas.microsoft.com/office/drawing/2014/main" id="{FB1C5B70-264E-4BE6-9C4B-0785F7851BFE}"/>
              </a:ext>
            </a:extLst>
          </p:cNvPr>
          <p:cNvGraphicFramePr>
            <a:graphicFrameLocks noGrp="1"/>
          </p:cNvGraphicFramePr>
          <p:nvPr>
            <p:ph idx="1"/>
            <p:extLst>
              <p:ext uri="{D42A27DB-BD31-4B8C-83A1-F6EECF244321}">
                <p14:modId xmlns:p14="http://schemas.microsoft.com/office/powerpoint/2010/main" val="438048934"/>
              </p:ext>
            </p:extLst>
          </p:nvPr>
        </p:nvGraphicFramePr>
        <p:xfrm>
          <a:off x="522288" y="1458410"/>
          <a:ext cx="11147425" cy="44248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303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F6FC8-6358-4517-8C06-FE25970FE324}"/>
              </a:ext>
            </a:extLst>
          </p:cNvPr>
          <p:cNvSpPr>
            <a:spLocks noGrp="1"/>
          </p:cNvSpPr>
          <p:nvPr>
            <p:ph type="title"/>
          </p:nvPr>
        </p:nvSpPr>
        <p:spPr/>
        <p:txBody>
          <a:bodyPr>
            <a:noAutofit/>
          </a:bodyPr>
          <a:lstStyle/>
          <a:p>
            <a:r>
              <a:rPr lang="en-US" sz="3600" dirty="0"/>
              <a:t>July Anxiety Screeners: The Main Things Contributing to Mental Health Problems Right Now</a:t>
            </a:r>
          </a:p>
        </p:txBody>
      </p:sp>
      <p:graphicFrame>
        <p:nvGraphicFramePr>
          <p:cNvPr id="5" name="Content Placeholder 4">
            <a:extLst>
              <a:ext uri="{FF2B5EF4-FFF2-40B4-BE49-F238E27FC236}">
                <a16:creationId xmlns:a16="http://schemas.microsoft.com/office/drawing/2014/main" id="{A16E9492-E018-433F-A75E-BDE2591748DA}"/>
              </a:ext>
            </a:extLst>
          </p:cNvPr>
          <p:cNvGraphicFramePr>
            <a:graphicFrameLocks noGrp="1"/>
          </p:cNvGraphicFramePr>
          <p:nvPr>
            <p:ph idx="1"/>
            <p:extLst>
              <p:ext uri="{D42A27DB-BD31-4B8C-83A1-F6EECF244321}">
                <p14:modId xmlns:p14="http://schemas.microsoft.com/office/powerpoint/2010/main" val="1316612596"/>
              </p:ext>
            </p:extLst>
          </p:nvPr>
        </p:nvGraphicFramePr>
        <p:xfrm>
          <a:off x="385033" y="1528131"/>
          <a:ext cx="11161867" cy="4081999"/>
        </p:xfrm>
        <a:graphic>
          <a:graphicData uri="http://schemas.openxmlformats.org/drawingml/2006/table">
            <a:tbl>
              <a:tblPr>
                <a:tableStyleId>{5C22544A-7EE6-4342-B048-85BDC9FD1C3A}</a:tableStyleId>
              </a:tblPr>
              <a:tblGrid>
                <a:gridCol w="5305353">
                  <a:extLst>
                    <a:ext uri="{9D8B030D-6E8A-4147-A177-3AD203B41FA5}">
                      <a16:colId xmlns:a16="http://schemas.microsoft.com/office/drawing/2014/main" val="1791270174"/>
                    </a:ext>
                  </a:extLst>
                </a:gridCol>
                <a:gridCol w="2939142">
                  <a:extLst>
                    <a:ext uri="{9D8B030D-6E8A-4147-A177-3AD203B41FA5}">
                      <a16:colId xmlns:a16="http://schemas.microsoft.com/office/drawing/2014/main" val="243722030"/>
                    </a:ext>
                  </a:extLst>
                </a:gridCol>
                <a:gridCol w="2917372">
                  <a:extLst>
                    <a:ext uri="{9D8B030D-6E8A-4147-A177-3AD203B41FA5}">
                      <a16:colId xmlns:a16="http://schemas.microsoft.com/office/drawing/2014/main" val="4106168252"/>
                    </a:ext>
                  </a:extLst>
                </a:gridCol>
              </a:tblGrid>
              <a:tr h="606427">
                <a:tc>
                  <a:txBody>
                    <a:bodyPr/>
                    <a:lstStyle/>
                    <a:p>
                      <a:pPr algn="l" fontAlgn="ctr"/>
                      <a:r>
                        <a:rPr lang="en-US" sz="2000" b="1" u="none" strike="noStrike" dirty="0">
                          <a:solidFill>
                            <a:schemeClr val="bg1"/>
                          </a:solidFill>
                          <a:effectLst/>
                        </a:rPr>
                        <a:t>Reason</a:t>
                      </a:r>
                      <a:endParaRPr lang="en-US" sz="2000" b="1" i="0" u="none" strike="noStrike" dirty="0">
                        <a:solidFill>
                          <a:schemeClr val="bg1"/>
                        </a:solidFill>
                        <a:effectLst/>
                        <a:latin typeface="Calibri" panose="020F0502020204030204" pitchFamily="34" charset="0"/>
                      </a:endParaRPr>
                    </a:p>
                  </a:txBody>
                  <a:tcPr marL="4763" marR="4763" marT="4763" marB="0" anchor="ctr">
                    <a:solidFill>
                      <a:srgbClr val="0070C0"/>
                    </a:solidFill>
                  </a:tcPr>
                </a:tc>
                <a:tc>
                  <a:txBody>
                    <a:bodyPr/>
                    <a:lstStyle/>
                    <a:p>
                      <a:pPr algn="ctr" fontAlgn="ctr"/>
                      <a:r>
                        <a:rPr lang="en-US" sz="2000" b="1" u="none" strike="noStrike" dirty="0">
                          <a:solidFill>
                            <a:schemeClr val="bg1"/>
                          </a:solidFill>
                          <a:effectLst/>
                        </a:rPr>
                        <a:t>Number of Responders</a:t>
                      </a:r>
                      <a:endParaRPr lang="en-US" sz="2000" b="1" i="0" u="none" strike="noStrike" dirty="0">
                        <a:solidFill>
                          <a:schemeClr val="bg1"/>
                        </a:solidFill>
                        <a:effectLst/>
                        <a:latin typeface="Calibri" panose="020F0502020204030204" pitchFamily="34" charset="0"/>
                      </a:endParaRPr>
                    </a:p>
                  </a:txBody>
                  <a:tcPr marL="4763" marR="4763" marT="4763" marB="0" anchor="ctr">
                    <a:solidFill>
                      <a:srgbClr val="0070C0"/>
                    </a:solidFill>
                  </a:tcPr>
                </a:tc>
                <a:tc>
                  <a:txBody>
                    <a:bodyPr/>
                    <a:lstStyle/>
                    <a:p>
                      <a:pPr algn="ctr" fontAlgn="ctr"/>
                      <a:r>
                        <a:rPr lang="en-US" sz="2000" b="1" u="none" strike="noStrike" dirty="0">
                          <a:solidFill>
                            <a:schemeClr val="bg1"/>
                          </a:solidFill>
                          <a:effectLst/>
                        </a:rPr>
                        <a:t>Percent of Respondents</a:t>
                      </a:r>
                      <a:endParaRPr lang="en-US" sz="2000" b="1" i="0" u="none" strike="noStrike" dirty="0">
                        <a:solidFill>
                          <a:schemeClr val="bg1"/>
                        </a:solidFill>
                        <a:effectLst/>
                        <a:latin typeface="Calibri" panose="020F0502020204030204" pitchFamily="34" charset="0"/>
                      </a:endParaRPr>
                    </a:p>
                  </a:txBody>
                  <a:tcPr marL="4763" marR="4763" marT="4763" marB="0" anchor="ctr">
                    <a:solidFill>
                      <a:srgbClr val="0070C0"/>
                    </a:solidFill>
                  </a:tcPr>
                </a:tc>
                <a:extLst>
                  <a:ext uri="{0D108BD9-81ED-4DB2-BD59-A6C34878D82A}">
                    <a16:rowId xmlns:a16="http://schemas.microsoft.com/office/drawing/2014/main" val="2640801908"/>
                  </a:ext>
                </a:extLst>
              </a:tr>
              <a:tr h="349902">
                <a:tc>
                  <a:txBody>
                    <a:bodyPr/>
                    <a:lstStyle/>
                    <a:p>
                      <a:pPr algn="l" fontAlgn="ctr"/>
                      <a:r>
                        <a:rPr lang="en-US" sz="2400" u="none" strike="noStrike" dirty="0">
                          <a:effectLst/>
                          <a:latin typeface="+mn-lt"/>
                        </a:rPr>
                        <a:t>Loneliness or isolation</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u="none" strike="noStrike" dirty="0">
                          <a:effectLst/>
                          <a:latin typeface="+mn-lt"/>
                        </a:rPr>
                        <a:t>19063</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u="none" strike="noStrike" dirty="0">
                          <a:effectLst/>
                          <a:latin typeface="+mn-lt"/>
                        </a:rPr>
                        <a:t>65.28%</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718920121"/>
                  </a:ext>
                </a:extLst>
              </a:tr>
              <a:tr h="349902">
                <a:tc>
                  <a:txBody>
                    <a:bodyPr/>
                    <a:lstStyle/>
                    <a:p>
                      <a:pPr algn="l" fontAlgn="ctr"/>
                      <a:r>
                        <a:rPr lang="en-US" sz="2400" u="none" strike="noStrike" dirty="0">
                          <a:effectLst/>
                          <a:latin typeface="+mn-lt"/>
                        </a:rPr>
                        <a:t>Past trauma</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u="none" strike="noStrike" dirty="0">
                          <a:effectLst/>
                          <a:latin typeface="+mn-lt"/>
                        </a:rPr>
                        <a:t>14206</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u="none" strike="noStrike" dirty="0">
                          <a:effectLst/>
                          <a:latin typeface="+mn-lt"/>
                        </a:rPr>
                        <a:t>48.65%</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693386252"/>
                  </a:ext>
                </a:extLst>
              </a:tr>
              <a:tr h="349902">
                <a:tc>
                  <a:txBody>
                    <a:bodyPr/>
                    <a:lstStyle/>
                    <a:p>
                      <a:pPr algn="l" fontAlgn="ctr"/>
                      <a:r>
                        <a:rPr lang="en-US" sz="2400" u="none" strike="noStrike" dirty="0">
                          <a:effectLst/>
                          <a:latin typeface="+mn-lt"/>
                        </a:rPr>
                        <a:t>Relationship problems</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u="none" strike="noStrike" dirty="0">
                          <a:effectLst/>
                          <a:latin typeface="+mn-lt"/>
                        </a:rPr>
                        <a:t>11994</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u="none" strike="noStrike" dirty="0">
                          <a:effectLst/>
                          <a:latin typeface="+mn-lt"/>
                        </a:rPr>
                        <a:t>41.07%</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702267812"/>
                  </a:ext>
                </a:extLst>
              </a:tr>
              <a:tr h="349902">
                <a:tc>
                  <a:txBody>
                    <a:bodyPr/>
                    <a:lstStyle/>
                    <a:p>
                      <a:pPr algn="l" fontAlgn="ctr"/>
                      <a:r>
                        <a:rPr lang="en-US" sz="2400" u="none" strike="noStrike" dirty="0">
                          <a:effectLst/>
                          <a:latin typeface="+mn-lt"/>
                        </a:rPr>
                        <a:t>Current events (news, politics, etc.)</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b="0" i="0" u="none" strike="noStrike" dirty="0">
                          <a:solidFill>
                            <a:srgbClr val="000000"/>
                          </a:solidFill>
                          <a:effectLst/>
                          <a:latin typeface="+mn-lt"/>
                        </a:rPr>
                        <a:t>9009</a:t>
                      </a:r>
                    </a:p>
                  </a:txBody>
                  <a:tcPr marL="4763" marR="4763" marT="4763" marB="0" anchor="ctr"/>
                </a:tc>
                <a:tc>
                  <a:txBody>
                    <a:bodyPr/>
                    <a:lstStyle/>
                    <a:p>
                      <a:pPr algn="r" fontAlgn="ctr"/>
                      <a:r>
                        <a:rPr lang="en-US" sz="2400" u="none" strike="noStrike" dirty="0">
                          <a:effectLst/>
                          <a:latin typeface="+mn-lt"/>
                        </a:rPr>
                        <a:t>30.85%</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779505720"/>
                  </a:ext>
                </a:extLst>
              </a:tr>
              <a:tr h="626217">
                <a:tc>
                  <a:txBody>
                    <a:bodyPr/>
                    <a:lstStyle/>
                    <a:p>
                      <a:pPr algn="l" fontAlgn="ctr"/>
                      <a:r>
                        <a:rPr lang="en-US" sz="2400" u="none" strike="noStrike" dirty="0">
                          <a:effectLst/>
                          <a:latin typeface="+mn-lt"/>
                        </a:rPr>
                        <a:t>Coronavirus</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b="0" i="0" u="none" strike="noStrike" dirty="0">
                          <a:solidFill>
                            <a:srgbClr val="000000"/>
                          </a:solidFill>
                          <a:effectLst/>
                          <a:latin typeface="+mn-lt"/>
                        </a:rPr>
                        <a:t>8578</a:t>
                      </a:r>
                    </a:p>
                  </a:txBody>
                  <a:tcPr marL="4763" marR="4763" marT="4763" marB="0" anchor="ctr"/>
                </a:tc>
                <a:tc>
                  <a:txBody>
                    <a:bodyPr/>
                    <a:lstStyle/>
                    <a:p>
                      <a:pPr algn="r" fontAlgn="ctr"/>
                      <a:r>
                        <a:rPr lang="en-US" sz="2400" u="none" strike="noStrike" dirty="0">
                          <a:effectLst/>
                          <a:latin typeface="+mn-lt"/>
                        </a:rPr>
                        <a:t>29.37%</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167303488"/>
                  </a:ext>
                </a:extLst>
              </a:tr>
              <a:tr h="626217">
                <a:tc>
                  <a:txBody>
                    <a:bodyPr/>
                    <a:lstStyle/>
                    <a:p>
                      <a:pPr algn="l" fontAlgn="ctr"/>
                      <a:r>
                        <a:rPr lang="en-US" sz="2400" b="0" i="0" u="none" strike="noStrike" dirty="0">
                          <a:solidFill>
                            <a:srgbClr val="000000"/>
                          </a:solidFill>
                          <a:effectLst/>
                          <a:latin typeface="+mn-lt"/>
                        </a:rPr>
                        <a:t>Grief or Loss</a:t>
                      </a:r>
                    </a:p>
                  </a:txBody>
                  <a:tcPr marL="4763" marR="4763" marT="4763" marB="0" anchor="ctr"/>
                </a:tc>
                <a:tc>
                  <a:txBody>
                    <a:bodyPr/>
                    <a:lstStyle/>
                    <a:p>
                      <a:pPr algn="r" fontAlgn="ctr"/>
                      <a:r>
                        <a:rPr lang="en-US" sz="2400" b="0" i="0" u="none" strike="noStrike" dirty="0">
                          <a:solidFill>
                            <a:srgbClr val="000000"/>
                          </a:solidFill>
                          <a:effectLst/>
                          <a:latin typeface="+mn-lt"/>
                        </a:rPr>
                        <a:t>7459</a:t>
                      </a:r>
                    </a:p>
                  </a:txBody>
                  <a:tcPr marL="4763" marR="4763" marT="4763" marB="0" anchor="ctr"/>
                </a:tc>
                <a:tc>
                  <a:txBody>
                    <a:bodyPr/>
                    <a:lstStyle/>
                    <a:p>
                      <a:pPr algn="r" fontAlgn="ctr"/>
                      <a:r>
                        <a:rPr lang="en-US" sz="2400" u="none" strike="noStrike" dirty="0">
                          <a:effectLst/>
                          <a:latin typeface="+mn-lt"/>
                        </a:rPr>
                        <a:t>25.54%</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445052874"/>
                  </a:ext>
                </a:extLst>
              </a:tr>
              <a:tr h="349902">
                <a:tc>
                  <a:txBody>
                    <a:bodyPr/>
                    <a:lstStyle/>
                    <a:p>
                      <a:pPr algn="l" fontAlgn="ctr"/>
                      <a:r>
                        <a:rPr lang="en-US" sz="2400" u="none" strike="noStrike" dirty="0">
                          <a:effectLst/>
                          <a:latin typeface="+mn-lt"/>
                        </a:rPr>
                        <a:t>Financial Problems</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b="0" i="0" u="none" strike="noStrike" dirty="0">
                          <a:solidFill>
                            <a:srgbClr val="000000"/>
                          </a:solidFill>
                          <a:effectLst/>
                          <a:latin typeface="+mn-lt"/>
                        </a:rPr>
                        <a:t>7246</a:t>
                      </a:r>
                    </a:p>
                  </a:txBody>
                  <a:tcPr marL="4763" marR="4763" marT="4763" marB="0" anchor="ctr"/>
                </a:tc>
                <a:tc>
                  <a:txBody>
                    <a:bodyPr/>
                    <a:lstStyle/>
                    <a:p>
                      <a:pPr algn="r" fontAlgn="ctr"/>
                      <a:r>
                        <a:rPr lang="en-US" sz="2400" u="none" strike="noStrike" dirty="0">
                          <a:effectLst/>
                          <a:latin typeface="+mn-lt"/>
                        </a:rPr>
                        <a:t>24.81%</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296514864"/>
                  </a:ext>
                </a:extLst>
              </a:tr>
              <a:tr h="349902">
                <a:tc>
                  <a:txBody>
                    <a:bodyPr/>
                    <a:lstStyle/>
                    <a:p>
                      <a:pPr algn="l" fontAlgn="ctr"/>
                      <a:r>
                        <a:rPr lang="en-US" sz="2400" b="0" i="0" u="none" strike="noStrike" dirty="0">
                          <a:solidFill>
                            <a:srgbClr val="000000"/>
                          </a:solidFill>
                          <a:effectLst/>
                          <a:latin typeface="+mn-lt"/>
                        </a:rPr>
                        <a:t>Racism</a:t>
                      </a:r>
                    </a:p>
                  </a:txBody>
                  <a:tcPr marL="4763" marR="4763" marT="4763" marB="0" anchor="ctr"/>
                </a:tc>
                <a:tc>
                  <a:txBody>
                    <a:bodyPr/>
                    <a:lstStyle/>
                    <a:p>
                      <a:pPr algn="r" fontAlgn="ctr"/>
                      <a:r>
                        <a:rPr lang="en-US" sz="2400" b="0" i="0" u="none" strike="noStrike" dirty="0">
                          <a:solidFill>
                            <a:srgbClr val="000000"/>
                          </a:solidFill>
                          <a:effectLst/>
                          <a:latin typeface="+mn-lt"/>
                        </a:rPr>
                        <a:t>3012</a:t>
                      </a:r>
                    </a:p>
                  </a:txBody>
                  <a:tcPr marL="4763" marR="4763" marT="4763" marB="0" anchor="ctr"/>
                </a:tc>
                <a:tc>
                  <a:txBody>
                    <a:bodyPr/>
                    <a:lstStyle/>
                    <a:p>
                      <a:pPr algn="r" fontAlgn="ctr"/>
                      <a:r>
                        <a:rPr lang="en-US" sz="2400" b="0" i="0" u="none" strike="noStrike" dirty="0">
                          <a:solidFill>
                            <a:srgbClr val="000000"/>
                          </a:solidFill>
                          <a:effectLst/>
                          <a:latin typeface="+mn-lt"/>
                        </a:rPr>
                        <a:t>10.31%</a:t>
                      </a:r>
                    </a:p>
                  </a:txBody>
                  <a:tcPr marL="4763" marR="4763" marT="4763" marB="0" anchor="ctr"/>
                </a:tc>
                <a:extLst>
                  <a:ext uri="{0D108BD9-81ED-4DB2-BD59-A6C34878D82A}">
                    <a16:rowId xmlns:a16="http://schemas.microsoft.com/office/drawing/2014/main" val="2882052442"/>
                  </a:ext>
                </a:extLst>
              </a:tr>
            </a:tbl>
          </a:graphicData>
        </a:graphic>
      </p:graphicFrame>
      <p:sp>
        <p:nvSpPr>
          <p:cNvPr id="4" name="Slide Number Placeholder 3">
            <a:extLst>
              <a:ext uri="{FF2B5EF4-FFF2-40B4-BE49-F238E27FC236}">
                <a16:creationId xmlns:a16="http://schemas.microsoft.com/office/drawing/2014/main" id="{E87F22B6-E7D4-41AE-8397-C2FD7F055297}"/>
              </a:ext>
            </a:extLst>
          </p:cNvPr>
          <p:cNvSpPr>
            <a:spLocks noGrp="1"/>
          </p:cNvSpPr>
          <p:nvPr>
            <p:ph type="sldNum" sz="quarter" idx="12"/>
          </p:nvPr>
        </p:nvSpPr>
        <p:spPr/>
        <p:txBody>
          <a:bodyPr/>
          <a:lstStyle/>
          <a:p>
            <a:fld id="{0B681586-5FD3-4F71-9E3B-B6858CCFB7FA}" type="slidenum">
              <a:rPr lang="en-US" smtClean="0"/>
              <a:t>17</a:t>
            </a:fld>
            <a:endParaRPr lang="en-US"/>
          </a:p>
        </p:txBody>
      </p:sp>
      <p:sp>
        <p:nvSpPr>
          <p:cNvPr id="6" name="TextBox 5">
            <a:extLst>
              <a:ext uri="{FF2B5EF4-FFF2-40B4-BE49-F238E27FC236}">
                <a16:creationId xmlns:a16="http://schemas.microsoft.com/office/drawing/2014/main" id="{4F3C7753-2C6F-4F1B-8439-EC7FB97C728D}"/>
              </a:ext>
            </a:extLst>
          </p:cNvPr>
          <p:cNvSpPr txBox="1"/>
          <p:nvPr/>
        </p:nvSpPr>
        <p:spPr>
          <a:xfrm>
            <a:off x="3182113" y="5610130"/>
            <a:ext cx="6671572" cy="338554"/>
          </a:xfrm>
          <a:prstGeom prst="rect">
            <a:avLst/>
          </a:prstGeom>
          <a:noFill/>
        </p:spPr>
        <p:txBody>
          <a:bodyPr wrap="square" rtlCol="0">
            <a:spAutoFit/>
          </a:bodyPr>
          <a:lstStyle/>
          <a:p>
            <a:r>
              <a:rPr lang="en-US" sz="1600" dirty="0"/>
              <a:t>N=29,202, scoring moderate to severe 7/1-7/31, “Choose up to 3” </a:t>
            </a:r>
          </a:p>
        </p:txBody>
      </p:sp>
    </p:spTree>
    <p:extLst>
      <p:ext uri="{BB962C8B-B14F-4D97-AF65-F5344CB8AC3E}">
        <p14:creationId xmlns:p14="http://schemas.microsoft.com/office/powerpoint/2010/main" val="301380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F6FC8-6358-4517-8C06-FE25970FE324}"/>
              </a:ext>
            </a:extLst>
          </p:cNvPr>
          <p:cNvSpPr>
            <a:spLocks noGrp="1"/>
          </p:cNvSpPr>
          <p:nvPr>
            <p:ph type="title"/>
          </p:nvPr>
        </p:nvSpPr>
        <p:spPr/>
        <p:txBody>
          <a:bodyPr>
            <a:noAutofit/>
          </a:bodyPr>
          <a:lstStyle/>
          <a:p>
            <a:r>
              <a:rPr lang="en-US" sz="3600" dirty="0"/>
              <a:t>August Anxiety Screeners: The Main Things Contributing to Mental Health Problems Right Now</a:t>
            </a:r>
          </a:p>
        </p:txBody>
      </p:sp>
      <p:graphicFrame>
        <p:nvGraphicFramePr>
          <p:cNvPr id="5" name="Content Placeholder 4">
            <a:extLst>
              <a:ext uri="{FF2B5EF4-FFF2-40B4-BE49-F238E27FC236}">
                <a16:creationId xmlns:a16="http://schemas.microsoft.com/office/drawing/2014/main" id="{A16E9492-E018-433F-A75E-BDE2591748DA}"/>
              </a:ext>
            </a:extLst>
          </p:cNvPr>
          <p:cNvGraphicFramePr>
            <a:graphicFrameLocks noGrp="1"/>
          </p:cNvGraphicFramePr>
          <p:nvPr>
            <p:ph idx="1"/>
            <p:extLst>
              <p:ext uri="{D42A27DB-BD31-4B8C-83A1-F6EECF244321}">
                <p14:modId xmlns:p14="http://schemas.microsoft.com/office/powerpoint/2010/main" val="3616016231"/>
              </p:ext>
            </p:extLst>
          </p:nvPr>
        </p:nvGraphicFramePr>
        <p:xfrm>
          <a:off x="385033" y="1528131"/>
          <a:ext cx="11161867" cy="4081999"/>
        </p:xfrm>
        <a:graphic>
          <a:graphicData uri="http://schemas.openxmlformats.org/drawingml/2006/table">
            <a:tbl>
              <a:tblPr>
                <a:tableStyleId>{5C22544A-7EE6-4342-B048-85BDC9FD1C3A}</a:tableStyleId>
              </a:tblPr>
              <a:tblGrid>
                <a:gridCol w="5305353">
                  <a:extLst>
                    <a:ext uri="{9D8B030D-6E8A-4147-A177-3AD203B41FA5}">
                      <a16:colId xmlns:a16="http://schemas.microsoft.com/office/drawing/2014/main" val="1791270174"/>
                    </a:ext>
                  </a:extLst>
                </a:gridCol>
                <a:gridCol w="2939142">
                  <a:extLst>
                    <a:ext uri="{9D8B030D-6E8A-4147-A177-3AD203B41FA5}">
                      <a16:colId xmlns:a16="http://schemas.microsoft.com/office/drawing/2014/main" val="243722030"/>
                    </a:ext>
                  </a:extLst>
                </a:gridCol>
                <a:gridCol w="2917372">
                  <a:extLst>
                    <a:ext uri="{9D8B030D-6E8A-4147-A177-3AD203B41FA5}">
                      <a16:colId xmlns:a16="http://schemas.microsoft.com/office/drawing/2014/main" val="4106168252"/>
                    </a:ext>
                  </a:extLst>
                </a:gridCol>
              </a:tblGrid>
              <a:tr h="606427">
                <a:tc>
                  <a:txBody>
                    <a:bodyPr/>
                    <a:lstStyle/>
                    <a:p>
                      <a:pPr algn="l" fontAlgn="ctr"/>
                      <a:r>
                        <a:rPr lang="en-US" sz="2000" b="1" u="none" strike="noStrike" dirty="0">
                          <a:solidFill>
                            <a:schemeClr val="bg1"/>
                          </a:solidFill>
                          <a:effectLst/>
                        </a:rPr>
                        <a:t>Reason</a:t>
                      </a:r>
                      <a:endParaRPr lang="en-US" sz="2000" b="1" i="0" u="none" strike="noStrike" dirty="0">
                        <a:solidFill>
                          <a:schemeClr val="bg1"/>
                        </a:solidFill>
                        <a:effectLst/>
                        <a:latin typeface="Calibri" panose="020F0502020204030204" pitchFamily="34" charset="0"/>
                      </a:endParaRPr>
                    </a:p>
                  </a:txBody>
                  <a:tcPr marL="4763" marR="4763" marT="4763" marB="0" anchor="ctr">
                    <a:solidFill>
                      <a:srgbClr val="0070C0"/>
                    </a:solidFill>
                  </a:tcPr>
                </a:tc>
                <a:tc>
                  <a:txBody>
                    <a:bodyPr/>
                    <a:lstStyle/>
                    <a:p>
                      <a:pPr algn="ctr" fontAlgn="ctr"/>
                      <a:r>
                        <a:rPr lang="en-US" sz="2000" b="1" u="none" strike="noStrike" dirty="0">
                          <a:solidFill>
                            <a:schemeClr val="bg1"/>
                          </a:solidFill>
                          <a:effectLst/>
                        </a:rPr>
                        <a:t>Number of Responders</a:t>
                      </a:r>
                      <a:endParaRPr lang="en-US" sz="2000" b="1" i="0" u="none" strike="noStrike" dirty="0">
                        <a:solidFill>
                          <a:schemeClr val="bg1"/>
                        </a:solidFill>
                        <a:effectLst/>
                        <a:latin typeface="Calibri" panose="020F0502020204030204" pitchFamily="34" charset="0"/>
                      </a:endParaRPr>
                    </a:p>
                  </a:txBody>
                  <a:tcPr marL="4763" marR="4763" marT="4763" marB="0" anchor="ctr">
                    <a:solidFill>
                      <a:srgbClr val="0070C0"/>
                    </a:solidFill>
                  </a:tcPr>
                </a:tc>
                <a:tc>
                  <a:txBody>
                    <a:bodyPr/>
                    <a:lstStyle/>
                    <a:p>
                      <a:pPr algn="ctr" fontAlgn="ctr"/>
                      <a:r>
                        <a:rPr lang="en-US" sz="2000" b="1" u="none" strike="noStrike" dirty="0">
                          <a:solidFill>
                            <a:schemeClr val="bg1"/>
                          </a:solidFill>
                          <a:effectLst/>
                        </a:rPr>
                        <a:t>Percent of Respondents</a:t>
                      </a:r>
                      <a:endParaRPr lang="en-US" sz="2000" b="1" i="0" u="none" strike="noStrike" dirty="0">
                        <a:solidFill>
                          <a:schemeClr val="bg1"/>
                        </a:solidFill>
                        <a:effectLst/>
                        <a:latin typeface="Calibri" panose="020F0502020204030204" pitchFamily="34" charset="0"/>
                      </a:endParaRPr>
                    </a:p>
                  </a:txBody>
                  <a:tcPr marL="4763" marR="4763" marT="4763" marB="0" anchor="ctr">
                    <a:solidFill>
                      <a:srgbClr val="0070C0"/>
                    </a:solidFill>
                  </a:tcPr>
                </a:tc>
                <a:extLst>
                  <a:ext uri="{0D108BD9-81ED-4DB2-BD59-A6C34878D82A}">
                    <a16:rowId xmlns:a16="http://schemas.microsoft.com/office/drawing/2014/main" val="2640801908"/>
                  </a:ext>
                </a:extLst>
              </a:tr>
              <a:tr h="349902">
                <a:tc>
                  <a:txBody>
                    <a:bodyPr/>
                    <a:lstStyle/>
                    <a:p>
                      <a:pPr algn="l" fontAlgn="ctr"/>
                      <a:r>
                        <a:rPr lang="en-US" sz="2400" u="none" strike="noStrike" dirty="0">
                          <a:effectLst/>
                          <a:latin typeface="+mn-lt"/>
                        </a:rPr>
                        <a:t>Loneliness or isolation</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b="0" i="0" u="none" strike="noStrike" dirty="0">
                          <a:solidFill>
                            <a:srgbClr val="000000"/>
                          </a:solidFill>
                          <a:effectLst/>
                          <a:latin typeface="+mn-lt"/>
                        </a:rPr>
                        <a:t>23437</a:t>
                      </a:r>
                    </a:p>
                  </a:txBody>
                  <a:tcPr marL="4763" marR="4763" marT="4763" marB="0" anchor="ctr"/>
                </a:tc>
                <a:tc>
                  <a:txBody>
                    <a:bodyPr/>
                    <a:lstStyle/>
                    <a:p>
                      <a:pPr algn="r" fontAlgn="ctr"/>
                      <a:r>
                        <a:rPr lang="en-US" sz="2400" u="none" strike="noStrike" dirty="0">
                          <a:effectLst/>
                          <a:latin typeface="+mn-lt"/>
                        </a:rPr>
                        <a:t>64.42%</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718920121"/>
                  </a:ext>
                </a:extLst>
              </a:tr>
              <a:tr h="349902">
                <a:tc>
                  <a:txBody>
                    <a:bodyPr/>
                    <a:lstStyle/>
                    <a:p>
                      <a:pPr algn="l" fontAlgn="ctr"/>
                      <a:r>
                        <a:rPr lang="en-US" sz="2400" u="none" strike="noStrike" dirty="0">
                          <a:effectLst/>
                          <a:latin typeface="+mn-lt"/>
                        </a:rPr>
                        <a:t>Past trauma</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u="none" strike="noStrike" dirty="0">
                          <a:effectLst/>
                          <a:latin typeface="+mn-lt"/>
                        </a:rPr>
                        <a:t>17379</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u="none" strike="noStrike" dirty="0">
                          <a:effectLst/>
                          <a:latin typeface="+mn-lt"/>
                        </a:rPr>
                        <a:t>47.77%</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693386252"/>
                  </a:ext>
                </a:extLst>
              </a:tr>
              <a:tr h="349902">
                <a:tc>
                  <a:txBody>
                    <a:bodyPr/>
                    <a:lstStyle/>
                    <a:p>
                      <a:pPr algn="l" fontAlgn="ctr"/>
                      <a:r>
                        <a:rPr lang="en-US" sz="2400" u="none" strike="noStrike" dirty="0">
                          <a:effectLst/>
                          <a:latin typeface="+mn-lt"/>
                        </a:rPr>
                        <a:t>Relationship problems</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u="none" strike="noStrike" dirty="0">
                          <a:effectLst/>
                          <a:latin typeface="+mn-lt"/>
                        </a:rPr>
                        <a:t>14537</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u="none" strike="noStrike" dirty="0">
                          <a:effectLst/>
                          <a:latin typeface="+mn-lt"/>
                        </a:rPr>
                        <a:t>39.95%</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702267812"/>
                  </a:ext>
                </a:extLst>
              </a:tr>
              <a:tr h="349902">
                <a:tc>
                  <a:txBody>
                    <a:bodyPr/>
                    <a:lstStyle/>
                    <a:p>
                      <a:pPr algn="l" fontAlgn="ctr"/>
                      <a:r>
                        <a:rPr lang="en-US" sz="2400" u="none" strike="noStrike" dirty="0">
                          <a:effectLst/>
                          <a:latin typeface="+mn-lt"/>
                        </a:rPr>
                        <a:t>Current events (news, politics, etc.)</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b="0" i="0" u="none" strike="noStrike" dirty="0">
                          <a:solidFill>
                            <a:srgbClr val="000000"/>
                          </a:solidFill>
                          <a:effectLst/>
                          <a:latin typeface="+mn-lt"/>
                        </a:rPr>
                        <a:t>10953</a:t>
                      </a:r>
                    </a:p>
                  </a:txBody>
                  <a:tcPr marL="4763" marR="4763" marT="4763" marB="0" anchor="ctr"/>
                </a:tc>
                <a:tc>
                  <a:txBody>
                    <a:bodyPr/>
                    <a:lstStyle/>
                    <a:p>
                      <a:pPr algn="r" fontAlgn="ctr"/>
                      <a:r>
                        <a:rPr lang="en-US" sz="2400" u="none" strike="noStrike" dirty="0">
                          <a:effectLst/>
                          <a:latin typeface="+mn-lt"/>
                        </a:rPr>
                        <a:t>30.10%</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779505720"/>
                  </a:ext>
                </a:extLst>
              </a:tr>
              <a:tr h="626217">
                <a:tc>
                  <a:txBody>
                    <a:bodyPr/>
                    <a:lstStyle/>
                    <a:p>
                      <a:pPr algn="l" fontAlgn="ctr"/>
                      <a:r>
                        <a:rPr lang="en-US" sz="2400" u="none" strike="noStrike" dirty="0">
                          <a:effectLst/>
                          <a:latin typeface="+mn-lt"/>
                        </a:rPr>
                        <a:t>Coronavirus</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b="0" i="0" u="none" strike="noStrike" dirty="0">
                          <a:solidFill>
                            <a:srgbClr val="000000"/>
                          </a:solidFill>
                          <a:effectLst/>
                          <a:latin typeface="+mn-lt"/>
                        </a:rPr>
                        <a:t>10717</a:t>
                      </a:r>
                    </a:p>
                  </a:txBody>
                  <a:tcPr marL="4763" marR="4763" marT="4763" marB="0" anchor="ctr"/>
                </a:tc>
                <a:tc>
                  <a:txBody>
                    <a:bodyPr/>
                    <a:lstStyle/>
                    <a:p>
                      <a:pPr algn="r" fontAlgn="ctr"/>
                      <a:r>
                        <a:rPr lang="en-US" sz="2400" u="none" strike="noStrike" dirty="0">
                          <a:effectLst/>
                          <a:latin typeface="+mn-lt"/>
                        </a:rPr>
                        <a:t>29.46%</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167303488"/>
                  </a:ext>
                </a:extLst>
              </a:tr>
              <a:tr h="626217">
                <a:tc>
                  <a:txBody>
                    <a:bodyPr/>
                    <a:lstStyle/>
                    <a:p>
                      <a:pPr algn="l" fontAlgn="ctr"/>
                      <a:r>
                        <a:rPr lang="en-US" sz="2400" b="0" i="0" u="none" strike="noStrike" dirty="0">
                          <a:solidFill>
                            <a:srgbClr val="000000"/>
                          </a:solidFill>
                          <a:effectLst/>
                          <a:latin typeface="+mn-lt"/>
                        </a:rPr>
                        <a:t>Grief or Loss</a:t>
                      </a:r>
                    </a:p>
                  </a:txBody>
                  <a:tcPr marL="4763" marR="4763" marT="4763" marB="0" anchor="ctr"/>
                </a:tc>
                <a:tc>
                  <a:txBody>
                    <a:bodyPr/>
                    <a:lstStyle/>
                    <a:p>
                      <a:pPr algn="r" fontAlgn="ctr"/>
                      <a:r>
                        <a:rPr lang="en-US" sz="2400" b="0" i="0" u="none" strike="noStrike" dirty="0">
                          <a:solidFill>
                            <a:srgbClr val="000000"/>
                          </a:solidFill>
                          <a:effectLst/>
                          <a:latin typeface="+mn-lt"/>
                        </a:rPr>
                        <a:t>9210</a:t>
                      </a:r>
                    </a:p>
                  </a:txBody>
                  <a:tcPr marL="4763" marR="4763" marT="4763" marB="0" anchor="ctr"/>
                </a:tc>
                <a:tc>
                  <a:txBody>
                    <a:bodyPr/>
                    <a:lstStyle/>
                    <a:p>
                      <a:pPr algn="r" fontAlgn="ctr"/>
                      <a:r>
                        <a:rPr lang="en-US" sz="2400" u="none" strike="noStrike" dirty="0">
                          <a:effectLst/>
                          <a:latin typeface="+mn-lt"/>
                        </a:rPr>
                        <a:t>25.31%</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445052874"/>
                  </a:ext>
                </a:extLst>
              </a:tr>
              <a:tr h="349902">
                <a:tc>
                  <a:txBody>
                    <a:bodyPr/>
                    <a:lstStyle/>
                    <a:p>
                      <a:pPr algn="l" fontAlgn="ctr"/>
                      <a:r>
                        <a:rPr lang="en-US" sz="2400" u="none" strike="noStrike" dirty="0">
                          <a:effectLst/>
                          <a:latin typeface="+mn-lt"/>
                        </a:rPr>
                        <a:t>Financial Problems</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b="0" i="0" u="none" strike="noStrike" dirty="0">
                          <a:solidFill>
                            <a:srgbClr val="000000"/>
                          </a:solidFill>
                          <a:effectLst/>
                          <a:latin typeface="+mn-lt"/>
                        </a:rPr>
                        <a:t>9197</a:t>
                      </a:r>
                    </a:p>
                  </a:txBody>
                  <a:tcPr marL="4763" marR="4763" marT="4763" marB="0" anchor="ctr"/>
                </a:tc>
                <a:tc>
                  <a:txBody>
                    <a:bodyPr/>
                    <a:lstStyle/>
                    <a:p>
                      <a:pPr algn="r" fontAlgn="ctr"/>
                      <a:r>
                        <a:rPr lang="en-US" sz="2400" u="none" strike="noStrike" dirty="0">
                          <a:effectLst/>
                          <a:latin typeface="+mn-lt"/>
                        </a:rPr>
                        <a:t>25.28%</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296514864"/>
                  </a:ext>
                </a:extLst>
              </a:tr>
              <a:tr h="349902">
                <a:tc>
                  <a:txBody>
                    <a:bodyPr/>
                    <a:lstStyle/>
                    <a:p>
                      <a:pPr algn="l" fontAlgn="ctr"/>
                      <a:r>
                        <a:rPr lang="en-US" sz="2400" b="0" i="0" u="none" strike="noStrike" dirty="0">
                          <a:solidFill>
                            <a:srgbClr val="000000"/>
                          </a:solidFill>
                          <a:effectLst/>
                          <a:latin typeface="+mn-lt"/>
                        </a:rPr>
                        <a:t>Racism</a:t>
                      </a:r>
                    </a:p>
                  </a:txBody>
                  <a:tcPr marL="4763" marR="4763" marT="4763" marB="0" anchor="ctr"/>
                </a:tc>
                <a:tc>
                  <a:txBody>
                    <a:bodyPr/>
                    <a:lstStyle/>
                    <a:p>
                      <a:pPr algn="r" fontAlgn="ctr"/>
                      <a:r>
                        <a:rPr lang="en-US" sz="2400" b="0" i="0" u="none" strike="noStrike" dirty="0">
                          <a:solidFill>
                            <a:srgbClr val="000000"/>
                          </a:solidFill>
                          <a:effectLst/>
                          <a:latin typeface="+mn-lt"/>
                        </a:rPr>
                        <a:t>3289</a:t>
                      </a:r>
                    </a:p>
                  </a:txBody>
                  <a:tcPr marL="4763" marR="4763" marT="4763" marB="0" anchor="ctr"/>
                </a:tc>
                <a:tc>
                  <a:txBody>
                    <a:bodyPr/>
                    <a:lstStyle/>
                    <a:p>
                      <a:pPr algn="r" fontAlgn="ctr"/>
                      <a:r>
                        <a:rPr lang="en-US" sz="2400" b="0" i="0" u="none" strike="noStrike" dirty="0">
                          <a:solidFill>
                            <a:srgbClr val="000000"/>
                          </a:solidFill>
                          <a:effectLst/>
                          <a:latin typeface="+mn-lt"/>
                        </a:rPr>
                        <a:t>9.04%</a:t>
                      </a:r>
                    </a:p>
                  </a:txBody>
                  <a:tcPr marL="4763" marR="4763" marT="4763" marB="0" anchor="ctr"/>
                </a:tc>
                <a:extLst>
                  <a:ext uri="{0D108BD9-81ED-4DB2-BD59-A6C34878D82A}">
                    <a16:rowId xmlns:a16="http://schemas.microsoft.com/office/drawing/2014/main" val="2882052442"/>
                  </a:ext>
                </a:extLst>
              </a:tr>
            </a:tbl>
          </a:graphicData>
        </a:graphic>
      </p:graphicFrame>
      <p:sp>
        <p:nvSpPr>
          <p:cNvPr id="4" name="Slide Number Placeholder 3">
            <a:extLst>
              <a:ext uri="{FF2B5EF4-FFF2-40B4-BE49-F238E27FC236}">
                <a16:creationId xmlns:a16="http://schemas.microsoft.com/office/drawing/2014/main" id="{E87F22B6-E7D4-41AE-8397-C2FD7F055297}"/>
              </a:ext>
            </a:extLst>
          </p:cNvPr>
          <p:cNvSpPr>
            <a:spLocks noGrp="1"/>
          </p:cNvSpPr>
          <p:nvPr>
            <p:ph type="sldNum" sz="quarter" idx="12"/>
          </p:nvPr>
        </p:nvSpPr>
        <p:spPr/>
        <p:txBody>
          <a:bodyPr/>
          <a:lstStyle/>
          <a:p>
            <a:fld id="{0B681586-5FD3-4F71-9E3B-B6858CCFB7FA}" type="slidenum">
              <a:rPr lang="en-US" smtClean="0"/>
              <a:t>18</a:t>
            </a:fld>
            <a:endParaRPr lang="en-US"/>
          </a:p>
        </p:txBody>
      </p:sp>
      <p:sp>
        <p:nvSpPr>
          <p:cNvPr id="6" name="TextBox 5">
            <a:extLst>
              <a:ext uri="{FF2B5EF4-FFF2-40B4-BE49-F238E27FC236}">
                <a16:creationId xmlns:a16="http://schemas.microsoft.com/office/drawing/2014/main" id="{4F3C7753-2C6F-4F1B-8439-EC7FB97C728D}"/>
              </a:ext>
            </a:extLst>
          </p:cNvPr>
          <p:cNvSpPr txBox="1"/>
          <p:nvPr/>
        </p:nvSpPr>
        <p:spPr>
          <a:xfrm>
            <a:off x="3182113" y="5610130"/>
            <a:ext cx="6671572" cy="338554"/>
          </a:xfrm>
          <a:prstGeom prst="rect">
            <a:avLst/>
          </a:prstGeom>
          <a:noFill/>
        </p:spPr>
        <p:txBody>
          <a:bodyPr wrap="square" rtlCol="0">
            <a:spAutoFit/>
          </a:bodyPr>
          <a:lstStyle/>
          <a:p>
            <a:r>
              <a:rPr lang="en-US" sz="1600" dirty="0"/>
              <a:t>N=36,384, scoring moderate to severe 8/1-8/31, “Choose up to 3” </a:t>
            </a:r>
          </a:p>
        </p:txBody>
      </p:sp>
    </p:spTree>
    <p:extLst>
      <p:ext uri="{BB962C8B-B14F-4D97-AF65-F5344CB8AC3E}">
        <p14:creationId xmlns:p14="http://schemas.microsoft.com/office/powerpoint/2010/main" val="59835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F6FC8-6358-4517-8C06-FE25970FE324}"/>
              </a:ext>
            </a:extLst>
          </p:cNvPr>
          <p:cNvSpPr>
            <a:spLocks noGrp="1"/>
          </p:cNvSpPr>
          <p:nvPr>
            <p:ph type="title"/>
          </p:nvPr>
        </p:nvSpPr>
        <p:spPr/>
        <p:txBody>
          <a:bodyPr>
            <a:noAutofit/>
          </a:bodyPr>
          <a:lstStyle/>
          <a:p>
            <a:r>
              <a:rPr lang="en-US" sz="3600" dirty="0"/>
              <a:t>July Depression Screeners: The Main Things Contributing to Mental Health Problems Right Now</a:t>
            </a:r>
          </a:p>
        </p:txBody>
      </p:sp>
      <p:graphicFrame>
        <p:nvGraphicFramePr>
          <p:cNvPr id="5" name="Content Placeholder 4">
            <a:extLst>
              <a:ext uri="{FF2B5EF4-FFF2-40B4-BE49-F238E27FC236}">
                <a16:creationId xmlns:a16="http://schemas.microsoft.com/office/drawing/2014/main" id="{A16E9492-E018-433F-A75E-BDE2591748DA}"/>
              </a:ext>
            </a:extLst>
          </p:cNvPr>
          <p:cNvGraphicFramePr>
            <a:graphicFrameLocks noGrp="1"/>
          </p:cNvGraphicFramePr>
          <p:nvPr>
            <p:ph idx="1"/>
            <p:extLst>
              <p:ext uri="{D42A27DB-BD31-4B8C-83A1-F6EECF244321}">
                <p14:modId xmlns:p14="http://schemas.microsoft.com/office/powerpoint/2010/main" val="2299983505"/>
              </p:ext>
            </p:extLst>
          </p:nvPr>
        </p:nvGraphicFramePr>
        <p:xfrm>
          <a:off x="507999" y="1520827"/>
          <a:ext cx="11188132" cy="4167932"/>
        </p:xfrm>
        <a:graphic>
          <a:graphicData uri="http://schemas.openxmlformats.org/drawingml/2006/table">
            <a:tbl>
              <a:tblPr>
                <a:tableStyleId>{5C22544A-7EE6-4342-B048-85BDC9FD1C3A}</a:tableStyleId>
              </a:tblPr>
              <a:tblGrid>
                <a:gridCol w="5305353">
                  <a:extLst>
                    <a:ext uri="{9D8B030D-6E8A-4147-A177-3AD203B41FA5}">
                      <a16:colId xmlns:a16="http://schemas.microsoft.com/office/drawing/2014/main" val="1791270174"/>
                    </a:ext>
                  </a:extLst>
                </a:gridCol>
                <a:gridCol w="2939142">
                  <a:extLst>
                    <a:ext uri="{9D8B030D-6E8A-4147-A177-3AD203B41FA5}">
                      <a16:colId xmlns:a16="http://schemas.microsoft.com/office/drawing/2014/main" val="243722030"/>
                    </a:ext>
                  </a:extLst>
                </a:gridCol>
                <a:gridCol w="2943637">
                  <a:extLst>
                    <a:ext uri="{9D8B030D-6E8A-4147-A177-3AD203B41FA5}">
                      <a16:colId xmlns:a16="http://schemas.microsoft.com/office/drawing/2014/main" val="4106168252"/>
                    </a:ext>
                  </a:extLst>
                </a:gridCol>
              </a:tblGrid>
              <a:tr h="565000">
                <a:tc>
                  <a:txBody>
                    <a:bodyPr/>
                    <a:lstStyle/>
                    <a:p>
                      <a:pPr algn="l" fontAlgn="ctr"/>
                      <a:r>
                        <a:rPr lang="en-US" sz="2000" b="1" u="none" strike="noStrike" dirty="0">
                          <a:solidFill>
                            <a:schemeClr val="bg1"/>
                          </a:solidFill>
                          <a:effectLst/>
                        </a:rPr>
                        <a:t>Reason</a:t>
                      </a:r>
                      <a:endParaRPr lang="en-US" sz="2000" b="1" i="0" u="none" strike="noStrike" dirty="0">
                        <a:solidFill>
                          <a:schemeClr val="bg1"/>
                        </a:solidFill>
                        <a:effectLst/>
                        <a:latin typeface="Calibri" panose="020F0502020204030204" pitchFamily="34" charset="0"/>
                      </a:endParaRPr>
                    </a:p>
                  </a:txBody>
                  <a:tcPr marL="4763" marR="4763" marT="4763" marB="0" anchor="ctr">
                    <a:solidFill>
                      <a:srgbClr val="0070C0"/>
                    </a:solidFill>
                  </a:tcPr>
                </a:tc>
                <a:tc>
                  <a:txBody>
                    <a:bodyPr/>
                    <a:lstStyle/>
                    <a:p>
                      <a:pPr algn="ctr" fontAlgn="ctr"/>
                      <a:r>
                        <a:rPr lang="en-US" sz="2000" b="1" u="none" strike="noStrike" dirty="0">
                          <a:solidFill>
                            <a:schemeClr val="bg1"/>
                          </a:solidFill>
                          <a:effectLst/>
                        </a:rPr>
                        <a:t>Number of Responders</a:t>
                      </a:r>
                      <a:endParaRPr lang="en-US" sz="2000" b="1" i="0" u="none" strike="noStrike" dirty="0">
                        <a:solidFill>
                          <a:schemeClr val="bg1"/>
                        </a:solidFill>
                        <a:effectLst/>
                        <a:latin typeface="Calibri" panose="020F0502020204030204" pitchFamily="34" charset="0"/>
                      </a:endParaRPr>
                    </a:p>
                  </a:txBody>
                  <a:tcPr marL="4763" marR="4763" marT="4763" marB="0" anchor="ctr">
                    <a:solidFill>
                      <a:srgbClr val="0070C0"/>
                    </a:solidFill>
                  </a:tcPr>
                </a:tc>
                <a:tc>
                  <a:txBody>
                    <a:bodyPr/>
                    <a:lstStyle/>
                    <a:p>
                      <a:pPr algn="ctr" fontAlgn="ctr"/>
                      <a:r>
                        <a:rPr lang="en-US" sz="2000" b="1" u="none" strike="noStrike" dirty="0">
                          <a:solidFill>
                            <a:schemeClr val="bg1"/>
                          </a:solidFill>
                          <a:effectLst/>
                        </a:rPr>
                        <a:t>Percent of Respondents</a:t>
                      </a:r>
                      <a:endParaRPr lang="en-US" sz="2000" b="1" i="0" u="none" strike="noStrike" dirty="0">
                        <a:solidFill>
                          <a:schemeClr val="bg1"/>
                        </a:solidFill>
                        <a:effectLst/>
                        <a:latin typeface="Calibri" panose="020F0502020204030204" pitchFamily="34" charset="0"/>
                      </a:endParaRPr>
                    </a:p>
                  </a:txBody>
                  <a:tcPr marL="4763" marR="4763" marT="4763" marB="0" anchor="ctr">
                    <a:solidFill>
                      <a:srgbClr val="0070C0"/>
                    </a:solidFill>
                  </a:tcPr>
                </a:tc>
                <a:extLst>
                  <a:ext uri="{0D108BD9-81ED-4DB2-BD59-A6C34878D82A}">
                    <a16:rowId xmlns:a16="http://schemas.microsoft.com/office/drawing/2014/main" val="2640801908"/>
                  </a:ext>
                </a:extLst>
              </a:tr>
              <a:tr h="342873">
                <a:tc>
                  <a:txBody>
                    <a:bodyPr/>
                    <a:lstStyle/>
                    <a:p>
                      <a:pPr algn="l" fontAlgn="ctr"/>
                      <a:r>
                        <a:rPr lang="en-US" sz="2400" u="none" strike="noStrike" dirty="0">
                          <a:effectLst/>
                          <a:latin typeface="+mn-lt"/>
                        </a:rPr>
                        <a:t>Loneliness or isolation</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b="0" i="0" u="none" strike="noStrike" dirty="0">
                          <a:solidFill>
                            <a:srgbClr val="000000"/>
                          </a:solidFill>
                          <a:effectLst/>
                          <a:latin typeface="+mn-lt"/>
                        </a:rPr>
                        <a:t>43396</a:t>
                      </a:r>
                    </a:p>
                  </a:txBody>
                  <a:tcPr marL="4763" marR="4763" marT="4763" marB="0" anchor="ctr"/>
                </a:tc>
                <a:tc>
                  <a:txBody>
                    <a:bodyPr/>
                    <a:lstStyle/>
                    <a:p>
                      <a:pPr algn="r" fontAlgn="ctr"/>
                      <a:r>
                        <a:rPr lang="en-US" sz="2400" u="none" strike="noStrike" dirty="0">
                          <a:effectLst/>
                          <a:latin typeface="+mn-lt"/>
                        </a:rPr>
                        <a:t>74.39%</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718920121"/>
                  </a:ext>
                </a:extLst>
              </a:tr>
              <a:tr h="342873">
                <a:tc>
                  <a:txBody>
                    <a:bodyPr/>
                    <a:lstStyle/>
                    <a:p>
                      <a:pPr algn="l" fontAlgn="ctr"/>
                      <a:r>
                        <a:rPr lang="en-US" sz="2400" u="none" strike="noStrike" dirty="0">
                          <a:effectLst/>
                          <a:latin typeface="+mn-lt"/>
                        </a:rPr>
                        <a:t>Past trauma</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b="0" i="0" u="none" strike="noStrike" dirty="0">
                          <a:solidFill>
                            <a:srgbClr val="000000"/>
                          </a:solidFill>
                          <a:effectLst/>
                          <a:latin typeface="+mn-lt"/>
                        </a:rPr>
                        <a:t>26634</a:t>
                      </a:r>
                    </a:p>
                  </a:txBody>
                  <a:tcPr marL="4763" marR="4763" marT="4763" marB="0" anchor="ctr"/>
                </a:tc>
                <a:tc>
                  <a:txBody>
                    <a:bodyPr/>
                    <a:lstStyle/>
                    <a:p>
                      <a:pPr algn="r" fontAlgn="ctr"/>
                      <a:r>
                        <a:rPr lang="en-US" sz="2400" u="none" strike="noStrike" dirty="0">
                          <a:effectLst/>
                          <a:latin typeface="+mn-lt"/>
                        </a:rPr>
                        <a:t>45.66%</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693386252"/>
                  </a:ext>
                </a:extLst>
              </a:tr>
              <a:tr h="342873">
                <a:tc>
                  <a:txBody>
                    <a:bodyPr/>
                    <a:lstStyle/>
                    <a:p>
                      <a:pPr algn="l" fontAlgn="ctr"/>
                      <a:r>
                        <a:rPr lang="en-US" sz="2400" u="none" strike="noStrike" dirty="0">
                          <a:effectLst/>
                          <a:latin typeface="+mn-lt"/>
                        </a:rPr>
                        <a:t>Relationship problems</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u="none" strike="noStrike" dirty="0">
                          <a:effectLst/>
                          <a:latin typeface="+mn-lt"/>
                        </a:rPr>
                        <a:t>25443</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u="none" strike="noStrike" dirty="0">
                          <a:effectLst/>
                          <a:latin typeface="+mn-lt"/>
                        </a:rPr>
                        <a:t>43.62%</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702267812"/>
                  </a:ext>
                </a:extLst>
              </a:tr>
              <a:tr h="342873">
                <a:tc>
                  <a:txBody>
                    <a:bodyPr/>
                    <a:lstStyle/>
                    <a:p>
                      <a:pPr algn="l" fontAlgn="ctr"/>
                      <a:r>
                        <a:rPr lang="en-US" sz="2400" u="none" strike="noStrike" dirty="0">
                          <a:effectLst/>
                          <a:latin typeface="+mn-lt"/>
                        </a:rPr>
                        <a:t>Grief or loss</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b="0" i="0" u="none" strike="noStrike" dirty="0">
                          <a:solidFill>
                            <a:srgbClr val="000000"/>
                          </a:solidFill>
                          <a:effectLst/>
                          <a:latin typeface="+mn-lt"/>
                        </a:rPr>
                        <a:t>15497</a:t>
                      </a:r>
                    </a:p>
                  </a:txBody>
                  <a:tcPr marL="4763" marR="4763" marT="4763" marB="0" anchor="ctr"/>
                </a:tc>
                <a:tc>
                  <a:txBody>
                    <a:bodyPr/>
                    <a:lstStyle/>
                    <a:p>
                      <a:pPr algn="r" fontAlgn="ctr"/>
                      <a:r>
                        <a:rPr lang="en-US" sz="2400" u="none" strike="noStrike" dirty="0">
                          <a:effectLst/>
                          <a:latin typeface="+mn-lt"/>
                        </a:rPr>
                        <a:t>26.57%</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779505720"/>
                  </a:ext>
                </a:extLst>
              </a:tr>
              <a:tr h="583439">
                <a:tc>
                  <a:txBody>
                    <a:bodyPr/>
                    <a:lstStyle/>
                    <a:p>
                      <a:pPr algn="l" fontAlgn="ctr"/>
                      <a:r>
                        <a:rPr lang="en-US" sz="2400" b="0" i="0" u="none" strike="noStrike" dirty="0">
                          <a:solidFill>
                            <a:srgbClr val="000000"/>
                          </a:solidFill>
                          <a:effectLst/>
                          <a:latin typeface="+mn-lt"/>
                        </a:rPr>
                        <a:t>Coronavirus</a:t>
                      </a:r>
                    </a:p>
                  </a:txBody>
                  <a:tcPr marL="4763" marR="4763" marT="4763" marB="0" anchor="ctr"/>
                </a:tc>
                <a:tc>
                  <a:txBody>
                    <a:bodyPr/>
                    <a:lstStyle/>
                    <a:p>
                      <a:pPr algn="r" fontAlgn="ctr"/>
                      <a:r>
                        <a:rPr lang="en-US" sz="2400" u="none" strike="noStrike" dirty="0">
                          <a:effectLst/>
                          <a:latin typeface="+mn-lt"/>
                        </a:rPr>
                        <a:t>14389</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u="none" strike="noStrike" dirty="0">
                          <a:effectLst/>
                          <a:latin typeface="+mn-lt"/>
                        </a:rPr>
                        <a:t>24.67%</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445052874"/>
                  </a:ext>
                </a:extLst>
              </a:tr>
              <a:tr h="342873">
                <a:tc>
                  <a:txBody>
                    <a:bodyPr/>
                    <a:lstStyle/>
                    <a:p>
                      <a:pPr algn="l" fontAlgn="ctr"/>
                      <a:r>
                        <a:rPr lang="en-US" sz="2400" u="none" strike="noStrike" dirty="0">
                          <a:effectLst/>
                          <a:latin typeface="+mn-lt"/>
                        </a:rPr>
                        <a:t>Current events (news, politics, etc.)</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b="0" i="0" u="none" strike="noStrike" dirty="0">
                          <a:solidFill>
                            <a:srgbClr val="000000"/>
                          </a:solidFill>
                          <a:effectLst/>
                          <a:latin typeface="+mn-lt"/>
                        </a:rPr>
                        <a:t>14261</a:t>
                      </a:r>
                    </a:p>
                  </a:txBody>
                  <a:tcPr marL="4763" marR="4763" marT="4763" marB="0" anchor="ctr"/>
                </a:tc>
                <a:tc>
                  <a:txBody>
                    <a:bodyPr/>
                    <a:lstStyle/>
                    <a:p>
                      <a:pPr algn="r" fontAlgn="ctr"/>
                      <a:r>
                        <a:rPr lang="en-US" sz="2400" u="none" strike="noStrike" dirty="0">
                          <a:effectLst/>
                          <a:latin typeface="+mn-lt"/>
                        </a:rPr>
                        <a:t>24.45%</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296514864"/>
                  </a:ext>
                </a:extLst>
              </a:tr>
              <a:tr h="583439">
                <a:tc>
                  <a:txBody>
                    <a:bodyPr/>
                    <a:lstStyle/>
                    <a:p>
                      <a:pPr algn="l" fontAlgn="ctr"/>
                      <a:r>
                        <a:rPr lang="en-US" sz="2400" u="none" strike="noStrike" dirty="0">
                          <a:effectLst/>
                          <a:latin typeface="+mn-lt"/>
                        </a:rPr>
                        <a:t>Financial Problems</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u="none" strike="noStrike" dirty="0">
                          <a:effectLst/>
                          <a:latin typeface="+mn-lt"/>
                        </a:rPr>
                        <a:t>13995</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u="none" strike="noStrike" dirty="0">
                          <a:effectLst/>
                          <a:latin typeface="+mn-lt"/>
                        </a:rPr>
                        <a:t>23.99%</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5501432"/>
                  </a:ext>
                </a:extLst>
              </a:tr>
              <a:tr h="583439">
                <a:tc>
                  <a:txBody>
                    <a:bodyPr/>
                    <a:lstStyle/>
                    <a:p>
                      <a:pPr algn="l" fontAlgn="ctr"/>
                      <a:r>
                        <a:rPr lang="en-US" sz="2400" b="0" i="0" u="none" strike="noStrike" dirty="0">
                          <a:solidFill>
                            <a:srgbClr val="000000"/>
                          </a:solidFill>
                          <a:effectLst/>
                          <a:latin typeface="+mn-lt"/>
                        </a:rPr>
                        <a:t>Racism</a:t>
                      </a:r>
                    </a:p>
                  </a:txBody>
                  <a:tcPr marL="4763" marR="4763" marT="4763" marB="0" anchor="ctr"/>
                </a:tc>
                <a:tc>
                  <a:txBody>
                    <a:bodyPr/>
                    <a:lstStyle/>
                    <a:p>
                      <a:pPr algn="r" fontAlgn="ctr"/>
                      <a:r>
                        <a:rPr lang="en-US" sz="2400" b="0" i="0" u="none" strike="noStrike" dirty="0">
                          <a:solidFill>
                            <a:srgbClr val="000000"/>
                          </a:solidFill>
                          <a:effectLst/>
                          <a:latin typeface="+mn-lt"/>
                        </a:rPr>
                        <a:t>4450</a:t>
                      </a:r>
                    </a:p>
                  </a:txBody>
                  <a:tcPr marL="4763" marR="4763" marT="4763" marB="0" anchor="ctr"/>
                </a:tc>
                <a:tc>
                  <a:txBody>
                    <a:bodyPr/>
                    <a:lstStyle/>
                    <a:p>
                      <a:pPr algn="r" fontAlgn="ctr"/>
                      <a:r>
                        <a:rPr lang="en-US" sz="2400" b="0" i="0" u="none" strike="noStrike" dirty="0">
                          <a:solidFill>
                            <a:srgbClr val="000000"/>
                          </a:solidFill>
                          <a:effectLst/>
                          <a:latin typeface="+mn-lt"/>
                        </a:rPr>
                        <a:t>7.63%</a:t>
                      </a:r>
                    </a:p>
                  </a:txBody>
                  <a:tcPr marL="4763" marR="4763" marT="4763" marB="0" anchor="ctr"/>
                </a:tc>
                <a:extLst>
                  <a:ext uri="{0D108BD9-81ED-4DB2-BD59-A6C34878D82A}">
                    <a16:rowId xmlns:a16="http://schemas.microsoft.com/office/drawing/2014/main" val="512388440"/>
                  </a:ext>
                </a:extLst>
              </a:tr>
            </a:tbl>
          </a:graphicData>
        </a:graphic>
      </p:graphicFrame>
      <p:sp>
        <p:nvSpPr>
          <p:cNvPr id="4" name="Slide Number Placeholder 3">
            <a:extLst>
              <a:ext uri="{FF2B5EF4-FFF2-40B4-BE49-F238E27FC236}">
                <a16:creationId xmlns:a16="http://schemas.microsoft.com/office/drawing/2014/main" id="{E87F22B6-E7D4-41AE-8397-C2FD7F055297}"/>
              </a:ext>
            </a:extLst>
          </p:cNvPr>
          <p:cNvSpPr>
            <a:spLocks noGrp="1"/>
          </p:cNvSpPr>
          <p:nvPr>
            <p:ph type="sldNum" sz="quarter" idx="12"/>
          </p:nvPr>
        </p:nvSpPr>
        <p:spPr/>
        <p:txBody>
          <a:bodyPr/>
          <a:lstStyle/>
          <a:p>
            <a:fld id="{0B681586-5FD3-4F71-9E3B-B6858CCFB7FA}" type="slidenum">
              <a:rPr lang="en-US" smtClean="0"/>
              <a:t>19</a:t>
            </a:fld>
            <a:endParaRPr lang="en-US"/>
          </a:p>
        </p:txBody>
      </p:sp>
      <p:sp>
        <p:nvSpPr>
          <p:cNvPr id="6" name="TextBox 5">
            <a:extLst>
              <a:ext uri="{FF2B5EF4-FFF2-40B4-BE49-F238E27FC236}">
                <a16:creationId xmlns:a16="http://schemas.microsoft.com/office/drawing/2014/main" id="{4F3C7753-2C6F-4F1B-8439-EC7FB97C728D}"/>
              </a:ext>
            </a:extLst>
          </p:cNvPr>
          <p:cNvSpPr txBox="1"/>
          <p:nvPr/>
        </p:nvSpPr>
        <p:spPr>
          <a:xfrm>
            <a:off x="3546305" y="5651086"/>
            <a:ext cx="5970815" cy="584775"/>
          </a:xfrm>
          <a:prstGeom prst="rect">
            <a:avLst/>
          </a:prstGeom>
          <a:noFill/>
        </p:spPr>
        <p:txBody>
          <a:bodyPr wrap="square" rtlCol="0">
            <a:spAutoFit/>
          </a:bodyPr>
          <a:lstStyle/>
          <a:p>
            <a:r>
              <a:rPr lang="en-US" sz="1600" dirty="0"/>
              <a:t>N=58,335, scoring moderate to severe 7/1-7/31, “Choose up to 3”</a:t>
            </a:r>
          </a:p>
        </p:txBody>
      </p:sp>
    </p:spTree>
    <p:extLst>
      <p:ext uri="{BB962C8B-B14F-4D97-AF65-F5344CB8AC3E}">
        <p14:creationId xmlns:p14="http://schemas.microsoft.com/office/powerpoint/2010/main" val="130973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033D-76E6-4B0D-9F19-8A4EE2FEA7C6}"/>
              </a:ext>
            </a:extLst>
          </p:cNvPr>
          <p:cNvSpPr>
            <a:spLocks noGrp="1"/>
          </p:cNvSpPr>
          <p:nvPr>
            <p:ph type="title"/>
          </p:nvPr>
        </p:nvSpPr>
        <p:spPr/>
        <p:txBody>
          <a:bodyPr>
            <a:noAutofit/>
          </a:bodyPr>
          <a:lstStyle/>
          <a:p>
            <a:r>
              <a:rPr lang="en-US" sz="3600" dirty="0"/>
              <a:t>Mental Health and COVID-19: A Growing Crisis</a:t>
            </a:r>
          </a:p>
        </p:txBody>
      </p:sp>
      <p:sp>
        <p:nvSpPr>
          <p:cNvPr id="3" name="Content Placeholder 2">
            <a:extLst>
              <a:ext uri="{FF2B5EF4-FFF2-40B4-BE49-F238E27FC236}">
                <a16:creationId xmlns:a16="http://schemas.microsoft.com/office/drawing/2014/main" id="{E9081D9D-7667-493B-9100-0415D9FEC4F0}"/>
              </a:ext>
            </a:extLst>
          </p:cNvPr>
          <p:cNvSpPr>
            <a:spLocks noGrp="1"/>
          </p:cNvSpPr>
          <p:nvPr>
            <p:ph idx="1"/>
          </p:nvPr>
        </p:nvSpPr>
        <p:spPr>
          <a:xfrm>
            <a:off x="522134" y="1634836"/>
            <a:ext cx="11147734" cy="4248578"/>
          </a:xfrm>
        </p:spPr>
        <p:txBody>
          <a:bodyPr>
            <a:normAutofit/>
          </a:bodyPr>
          <a:lstStyle/>
          <a:p>
            <a:pPr marL="571500" indent="-571500">
              <a:buFont typeface="Wingdings" panose="05000000000000000000" pitchFamily="2" charset="2"/>
              <a:buChar char="Ø"/>
            </a:pPr>
            <a:r>
              <a:rPr lang="en-US" sz="2800" dirty="0"/>
              <a:t>From late February thru August </a:t>
            </a:r>
            <a:r>
              <a:rPr lang="en-US" sz="2800" b="1" dirty="0">
                <a:solidFill>
                  <a:schemeClr val="tx1"/>
                </a:solidFill>
              </a:rPr>
              <a:t>388,961  people screened moderate to severe for depression or anxiety</a:t>
            </a:r>
            <a:r>
              <a:rPr lang="en-US" sz="2800" dirty="0"/>
              <a:t> over and above what we would have expected prior to the COVID-19 pandemic.</a:t>
            </a:r>
          </a:p>
          <a:p>
            <a:pPr marL="571500" indent="-571500">
              <a:buFont typeface="Wingdings" panose="05000000000000000000" pitchFamily="2" charset="2"/>
              <a:buChar char="Ø"/>
            </a:pPr>
            <a:r>
              <a:rPr lang="en-US" sz="2800" dirty="0"/>
              <a:t>From late February thru August an additional </a:t>
            </a:r>
            <a:r>
              <a:rPr lang="en-US" sz="2800" b="1" dirty="0">
                <a:solidFill>
                  <a:schemeClr val="tx1"/>
                </a:solidFill>
              </a:rPr>
              <a:t>60,233 people screened at risk for psychosis</a:t>
            </a:r>
            <a:r>
              <a:rPr lang="en-US" sz="2800" dirty="0"/>
              <a:t> over and above what we would have expected prior to the COVID-19 pandemic.</a:t>
            </a:r>
          </a:p>
          <a:p>
            <a:pPr marL="571500" indent="-571500">
              <a:buFont typeface="Wingdings" panose="05000000000000000000" pitchFamily="2" charset="2"/>
              <a:buChar char="Ø"/>
            </a:pPr>
            <a:r>
              <a:rPr lang="en-US" sz="2800" dirty="0"/>
              <a:t>Since March 1, </a:t>
            </a:r>
            <a:r>
              <a:rPr lang="en-US" sz="2800" b="1" dirty="0">
                <a:solidFill>
                  <a:schemeClr val="tx1"/>
                </a:solidFill>
              </a:rPr>
              <a:t>131,122 depression screeners </a:t>
            </a:r>
            <a:r>
              <a:rPr lang="en-US" sz="2800" dirty="0"/>
              <a:t>reported suicidal or self-harm thinking on more than half the days.</a:t>
            </a:r>
          </a:p>
        </p:txBody>
      </p:sp>
      <p:sp>
        <p:nvSpPr>
          <p:cNvPr id="4" name="Slide Number Placeholder 3">
            <a:extLst>
              <a:ext uri="{FF2B5EF4-FFF2-40B4-BE49-F238E27FC236}">
                <a16:creationId xmlns:a16="http://schemas.microsoft.com/office/drawing/2014/main" id="{3CC99041-CBF6-4EE5-885A-EF21512149D1}"/>
              </a:ext>
            </a:extLst>
          </p:cNvPr>
          <p:cNvSpPr>
            <a:spLocks noGrp="1"/>
          </p:cNvSpPr>
          <p:nvPr>
            <p:ph type="sldNum" sz="quarter" idx="12"/>
          </p:nvPr>
        </p:nvSpPr>
        <p:spPr/>
        <p:txBody>
          <a:bodyPr/>
          <a:lstStyle/>
          <a:p>
            <a:fld id="{0B681586-5FD3-4F71-9E3B-B6858CCFB7FA}" type="slidenum">
              <a:rPr lang="en-US" smtClean="0"/>
              <a:t>2</a:t>
            </a:fld>
            <a:endParaRPr lang="en-US"/>
          </a:p>
        </p:txBody>
      </p:sp>
    </p:spTree>
    <p:extLst>
      <p:ext uri="{BB962C8B-B14F-4D97-AF65-F5344CB8AC3E}">
        <p14:creationId xmlns:p14="http://schemas.microsoft.com/office/powerpoint/2010/main" val="335166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F6FC8-6358-4517-8C06-FE25970FE324}"/>
              </a:ext>
            </a:extLst>
          </p:cNvPr>
          <p:cNvSpPr>
            <a:spLocks noGrp="1"/>
          </p:cNvSpPr>
          <p:nvPr>
            <p:ph type="title"/>
          </p:nvPr>
        </p:nvSpPr>
        <p:spPr/>
        <p:txBody>
          <a:bodyPr>
            <a:noAutofit/>
          </a:bodyPr>
          <a:lstStyle/>
          <a:p>
            <a:r>
              <a:rPr lang="en-US" sz="3600" dirty="0"/>
              <a:t>August Depression Screeners: The Main Things Contributing to Mental Health Problems Right Now</a:t>
            </a:r>
          </a:p>
        </p:txBody>
      </p:sp>
      <p:graphicFrame>
        <p:nvGraphicFramePr>
          <p:cNvPr id="5" name="Content Placeholder 4">
            <a:extLst>
              <a:ext uri="{FF2B5EF4-FFF2-40B4-BE49-F238E27FC236}">
                <a16:creationId xmlns:a16="http://schemas.microsoft.com/office/drawing/2014/main" id="{A16E9492-E018-433F-A75E-BDE2591748DA}"/>
              </a:ext>
            </a:extLst>
          </p:cNvPr>
          <p:cNvGraphicFramePr>
            <a:graphicFrameLocks noGrp="1"/>
          </p:cNvGraphicFramePr>
          <p:nvPr>
            <p:ph idx="1"/>
            <p:extLst>
              <p:ext uri="{D42A27DB-BD31-4B8C-83A1-F6EECF244321}">
                <p14:modId xmlns:p14="http://schemas.microsoft.com/office/powerpoint/2010/main" val="982503273"/>
              </p:ext>
            </p:extLst>
          </p:nvPr>
        </p:nvGraphicFramePr>
        <p:xfrm>
          <a:off x="507999" y="1520827"/>
          <a:ext cx="11188132" cy="4167932"/>
        </p:xfrm>
        <a:graphic>
          <a:graphicData uri="http://schemas.openxmlformats.org/drawingml/2006/table">
            <a:tbl>
              <a:tblPr>
                <a:tableStyleId>{5C22544A-7EE6-4342-B048-85BDC9FD1C3A}</a:tableStyleId>
              </a:tblPr>
              <a:tblGrid>
                <a:gridCol w="5305353">
                  <a:extLst>
                    <a:ext uri="{9D8B030D-6E8A-4147-A177-3AD203B41FA5}">
                      <a16:colId xmlns:a16="http://schemas.microsoft.com/office/drawing/2014/main" val="1791270174"/>
                    </a:ext>
                  </a:extLst>
                </a:gridCol>
                <a:gridCol w="2939142">
                  <a:extLst>
                    <a:ext uri="{9D8B030D-6E8A-4147-A177-3AD203B41FA5}">
                      <a16:colId xmlns:a16="http://schemas.microsoft.com/office/drawing/2014/main" val="243722030"/>
                    </a:ext>
                  </a:extLst>
                </a:gridCol>
                <a:gridCol w="2943637">
                  <a:extLst>
                    <a:ext uri="{9D8B030D-6E8A-4147-A177-3AD203B41FA5}">
                      <a16:colId xmlns:a16="http://schemas.microsoft.com/office/drawing/2014/main" val="4106168252"/>
                    </a:ext>
                  </a:extLst>
                </a:gridCol>
              </a:tblGrid>
              <a:tr h="565000">
                <a:tc>
                  <a:txBody>
                    <a:bodyPr/>
                    <a:lstStyle/>
                    <a:p>
                      <a:pPr algn="l" fontAlgn="ctr"/>
                      <a:r>
                        <a:rPr lang="en-US" sz="2000" b="1" u="none" strike="noStrike" dirty="0">
                          <a:solidFill>
                            <a:schemeClr val="bg1"/>
                          </a:solidFill>
                          <a:effectLst/>
                        </a:rPr>
                        <a:t>Reason</a:t>
                      </a:r>
                      <a:endParaRPr lang="en-US" sz="2000" b="1" i="0" u="none" strike="noStrike" dirty="0">
                        <a:solidFill>
                          <a:schemeClr val="bg1"/>
                        </a:solidFill>
                        <a:effectLst/>
                        <a:latin typeface="Calibri" panose="020F0502020204030204" pitchFamily="34" charset="0"/>
                      </a:endParaRPr>
                    </a:p>
                  </a:txBody>
                  <a:tcPr marL="4763" marR="4763" marT="4763" marB="0" anchor="ctr">
                    <a:solidFill>
                      <a:srgbClr val="0070C0"/>
                    </a:solidFill>
                  </a:tcPr>
                </a:tc>
                <a:tc>
                  <a:txBody>
                    <a:bodyPr/>
                    <a:lstStyle/>
                    <a:p>
                      <a:pPr algn="ctr" fontAlgn="ctr"/>
                      <a:r>
                        <a:rPr lang="en-US" sz="2000" b="1" u="none" strike="noStrike" dirty="0">
                          <a:solidFill>
                            <a:schemeClr val="bg1"/>
                          </a:solidFill>
                          <a:effectLst/>
                        </a:rPr>
                        <a:t>Number of Responders</a:t>
                      </a:r>
                      <a:endParaRPr lang="en-US" sz="2000" b="1" i="0" u="none" strike="noStrike" dirty="0">
                        <a:solidFill>
                          <a:schemeClr val="bg1"/>
                        </a:solidFill>
                        <a:effectLst/>
                        <a:latin typeface="Calibri" panose="020F0502020204030204" pitchFamily="34" charset="0"/>
                      </a:endParaRPr>
                    </a:p>
                  </a:txBody>
                  <a:tcPr marL="4763" marR="4763" marT="4763" marB="0" anchor="ctr">
                    <a:solidFill>
                      <a:srgbClr val="0070C0"/>
                    </a:solidFill>
                  </a:tcPr>
                </a:tc>
                <a:tc>
                  <a:txBody>
                    <a:bodyPr/>
                    <a:lstStyle/>
                    <a:p>
                      <a:pPr algn="ctr" fontAlgn="ctr"/>
                      <a:r>
                        <a:rPr lang="en-US" sz="2000" b="1" u="none" strike="noStrike" dirty="0">
                          <a:solidFill>
                            <a:schemeClr val="bg1"/>
                          </a:solidFill>
                          <a:effectLst/>
                        </a:rPr>
                        <a:t>Percent of Respondents</a:t>
                      </a:r>
                      <a:endParaRPr lang="en-US" sz="2000" b="1" i="0" u="none" strike="noStrike" dirty="0">
                        <a:solidFill>
                          <a:schemeClr val="bg1"/>
                        </a:solidFill>
                        <a:effectLst/>
                        <a:latin typeface="Calibri" panose="020F0502020204030204" pitchFamily="34" charset="0"/>
                      </a:endParaRPr>
                    </a:p>
                  </a:txBody>
                  <a:tcPr marL="4763" marR="4763" marT="4763" marB="0" anchor="ctr">
                    <a:solidFill>
                      <a:srgbClr val="0070C0"/>
                    </a:solidFill>
                  </a:tcPr>
                </a:tc>
                <a:extLst>
                  <a:ext uri="{0D108BD9-81ED-4DB2-BD59-A6C34878D82A}">
                    <a16:rowId xmlns:a16="http://schemas.microsoft.com/office/drawing/2014/main" val="2640801908"/>
                  </a:ext>
                </a:extLst>
              </a:tr>
              <a:tr h="342873">
                <a:tc>
                  <a:txBody>
                    <a:bodyPr/>
                    <a:lstStyle/>
                    <a:p>
                      <a:pPr algn="l" fontAlgn="ctr"/>
                      <a:r>
                        <a:rPr lang="en-US" sz="2400" u="none" strike="noStrike" dirty="0">
                          <a:effectLst/>
                          <a:latin typeface="+mn-lt"/>
                        </a:rPr>
                        <a:t>Loneliness or isolation</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b="0" i="0" u="none" strike="noStrike" dirty="0">
                          <a:solidFill>
                            <a:srgbClr val="000000"/>
                          </a:solidFill>
                          <a:effectLst/>
                          <a:latin typeface="+mn-lt"/>
                        </a:rPr>
                        <a:t>56633</a:t>
                      </a:r>
                    </a:p>
                  </a:txBody>
                  <a:tcPr marL="4763" marR="4763" marT="4763" marB="0" anchor="ctr"/>
                </a:tc>
                <a:tc>
                  <a:txBody>
                    <a:bodyPr/>
                    <a:lstStyle/>
                    <a:p>
                      <a:pPr algn="r" fontAlgn="ctr"/>
                      <a:r>
                        <a:rPr lang="en-US" sz="2400" u="none" strike="noStrike" dirty="0">
                          <a:effectLst/>
                          <a:latin typeface="+mn-lt"/>
                        </a:rPr>
                        <a:t>73.80%</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718920121"/>
                  </a:ext>
                </a:extLst>
              </a:tr>
              <a:tr h="342873">
                <a:tc>
                  <a:txBody>
                    <a:bodyPr/>
                    <a:lstStyle/>
                    <a:p>
                      <a:pPr algn="l" fontAlgn="ctr"/>
                      <a:r>
                        <a:rPr lang="en-US" sz="2400" u="none" strike="noStrike" dirty="0">
                          <a:effectLst/>
                          <a:latin typeface="+mn-lt"/>
                        </a:rPr>
                        <a:t>Past trauma</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b="0" i="0" u="none" strike="noStrike" dirty="0">
                          <a:solidFill>
                            <a:srgbClr val="000000"/>
                          </a:solidFill>
                          <a:effectLst/>
                          <a:latin typeface="+mn-lt"/>
                        </a:rPr>
                        <a:t>35290</a:t>
                      </a:r>
                    </a:p>
                  </a:txBody>
                  <a:tcPr marL="4763" marR="4763" marT="4763" marB="0" anchor="ctr"/>
                </a:tc>
                <a:tc>
                  <a:txBody>
                    <a:bodyPr/>
                    <a:lstStyle/>
                    <a:p>
                      <a:pPr algn="r" fontAlgn="ctr"/>
                      <a:r>
                        <a:rPr lang="en-US" sz="2400" u="none" strike="noStrike" dirty="0">
                          <a:effectLst/>
                          <a:latin typeface="+mn-lt"/>
                        </a:rPr>
                        <a:t>45.98%</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693386252"/>
                  </a:ext>
                </a:extLst>
              </a:tr>
              <a:tr h="342873">
                <a:tc>
                  <a:txBody>
                    <a:bodyPr/>
                    <a:lstStyle/>
                    <a:p>
                      <a:pPr algn="l" fontAlgn="ctr"/>
                      <a:r>
                        <a:rPr lang="en-US" sz="2400" u="none" strike="noStrike" dirty="0">
                          <a:effectLst/>
                          <a:latin typeface="+mn-lt"/>
                        </a:rPr>
                        <a:t>Relationship problems</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b="0" i="0" u="none" strike="noStrike" dirty="0">
                          <a:solidFill>
                            <a:srgbClr val="000000"/>
                          </a:solidFill>
                          <a:effectLst/>
                          <a:latin typeface="+mn-lt"/>
                        </a:rPr>
                        <a:t>33672</a:t>
                      </a:r>
                    </a:p>
                  </a:txBody>
                  <a:tcPr marL="4763" marR="4763" marT="4763" marB="0" anchor="ctr"/>
                </a:tc>
                <a:tc>
                  <a:txBody>
                    <a:bodyPr/>
                    <a:lstStyle/>
                    <a:p>
                      <a:pPr algn="r" fontAlgn="ctr"/>
                      <a:r>
                        <a:rPr lang="en-US" sz="2400" u="none" strike="noStrike" dirty="0">
                          <a:effectLst/>
                          <a:latin typeface="+mn-lt"/>
                        </a:rPr>
                        <a:t>43.88%</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702267812"/>
                  </a:ext>
                </a:extLst>
              </a:tr>
              <a:tr h="342873">
                <a:tc>
                  <a:txBody>
                    <a:bodyPr/>
                    <a:lstStyle/>
                    <a:p>
                      <a:pPr algn="l" fontAlgn="ctr"/>
                      <a:r>
                        <a:rPr lang="en-US" sz="2400" u="none" strike="noStrike" dirty="0">
                          <a:effectLst/>
                          <a:latin typeface="+mn-lt"/>
                        </a:rPr>
                        <a:t>Grief or loss</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b="0" i="0" u="none" strike="noStrike" dirty="0">
                          <a:solidFill>
                            <a:srgbClr val="000000"/>
                          </a:solidFill>
                          <a:effectLst/>
                          <a:latin typeface="+mn-lt"/>
                        </a:rPr>
                        <a:t>20925</a:t>
                      </a:r>
                    </a:p>
                  </a:txBody>
                  <a:tcPr marL="4763" marR="4763" marT="4763" marB="0" anchor="ctr"/>
                </a:tc>
                <a:tc>
                  <a:txBody>
                    <a:bodyPr/>
                    <a:lstStyle/>
                    <a:p>
                      <a:pPr algn="r" fontAlgn="ctr"/>
                      <a:r>
                        <a:rPr lang="en-US" sz="2400" u="none" strike="noStrike" dirty="0">
                          <a:effectLst/>
                          <a:latin typeface="+mn-lt"/>
                        </a:rPr>
                        <a:t>27.27%</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779505720"/>
                  </a:ext>
                </a:extLst>
              </a:tr>
              <a:tr h="583439">
                <a:tc>
                  <a:txBody>
                    <a:bodyPr/>
                    <a:lstStyle/>
                    <a:p>
                      <a:pPr algn="l" fontAlgn="ctr"/>
                      <a:r>
                        <a:rPr lang="en-US" sz="2400" b="0" i="0" u="none" strike="noStrike" dirty="0">
                          <a:solidFill>
                            <a:srgbClr val="000000"/>
                          </a:solidFill>
                          <a:effectLst/>
                          <a:latin typeface="+mn-lt"/>
                        </a:rPr>
                        <a:t>Coronavirus</a:t>
                      </a:r>
                    </a:p>
                  </a:txBody>
                  <a:tcPr marL="4763" marR="4763" marT="4763" marB="0" anchor="ctr"/>
                </a:tc>
                <a:tc>
                  <a:txBody>
                    <a:bodyPr/>
                    <a:lstStyle/>
                    <a:p>
                      <a:pPr algn="r" fontAlgn="ctr"/>
                      <a:r>
                        <a:rPr lang="en-US" sz="2400" u="none" strike="noStrike" dirty="0">
                          <a:effectLst/>
                          <a:latin typeface="+mn-lt"/>
                        </a:rPr>
                        <a:t>19424</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u="none" strike="noStrike" dirty="0">
                          <a:effectLst/>
                          <a:latin typeface="+mn-lt"/>
                        </a:rPr>
                        <a:t>25.31%</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445052874"/>
                  </a:ext>
                </a:extLst>
              </a:tr>
              <a:tr h="342873">
                <a:tc>
                  <a:txBody>
                    <a:bodyPr/>
                    <a:lstStyle/>
                    <a:p>
                      <a:pPr algn="l" fontAlgn="ctr"/>
                      <a:r>
                        <a:rPr lang="en-US" sz="2400" u="none" strike="noStrike" dirty="0">
                          <a:effectLst/>
                          <a:latin typeface="+mn-lt"/>
                        </a:rPr>
                        <a:t>Financial Problems</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b="0" i="0" u="none" strike="noStrike" dirty="0">
                          <a:solidFill>
                            <a:srgbClr val="000000"/>
                          </a:solidFill>
                          <a:effectLst/>
                          <a:latin typeface="+mn-lt"/>
                        </a:rPr>
                        <a:t>18850</a:t>
                      </a:r>
                    </a:p>
                  </a:txBody>
                  <a:tcPr marL="4763" marR="4763" marT="4763" marB="0" anchor="ctr"/>
                </a:tc>
                <a:tc>
                  <a:txBody>
                    <a:bodyPr/>
                    <a:lstStyle/>
                    <a:p>
                      <a:pPr algn="r" fontAlgn="ctr"/>
                      <a:r>
                        <a:rPr lang="en-US" sz="2400" u="none" strike="noStrike" dirty="0">
                          <a:effectLst/>
                          <a:latin typeface="+mn-lt"/>
                        </a:rPr>
                        <a:t>24.56%</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296514864"/>
                  </a:ext>
                </a:extLst>
              </a:tr>
              <a:tr h="583439">
                <a:tc>
                  <a:txBody>
                    <a:bodyPr/>
                    <a:lstStyle/>
                    <a:p>
                      <a:pPr algn="l" fontAlgn="ctr"/>
                      <a:r>
                        <a:rPr lang="en-US" sz="2400" u="none" strike="noStrike" dirty="0">
                          <a:effectLst/>
                          <a:latin typeface="+mn-lt"/>
                        </a:rPr>
                        <a:t>Current events (news, politics, etc.)</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u="none" strike="noStrike" dirty="0">
                          <a:effectLst/>
                          <a:latin typeface="+mn-lt"/>
                        </a:rPr>
                        <a:t>18483</a:t>
                      </a:r>
                      <a:endParaRPr lang="en-US" sz="2400" b="0" i="0" u="none" strike="noStrike" dirty="0">
                        <a:solidFill>
                          <a:srgbClr val="000000"/>
                        </a:solidFill>
                        <a:effectLst/>
                        <a:latin typeface="+mn-lt"/>
                      </a:endParaRPr>
                    </a:p>
                  </a:txBody>
                  <a:tcPr marL="4763" marR="4763" marT="4763" marB="0" anchor="ctr"/>
                </a:tc>
                <a:tc>
                  <a:txBody>
                    <a:bodyPr/>
                    <a:lstStyle/>
                    <a:p>
                      <a:pPr algn="r" fontAlgn="ctr"/>
                      <a:r>
                        <a:rPr lang="en-US" sz="2400" u="none" strike="noStrike" dirty="0">
                          <a:effectLst/>
                          <a:latin typeface="+mn-lt"/>
                        </a:rPr>
                        <a:t>24.08%</a:t>
                      </a:r>
                      <a:endParaRPr lang="en-US" sz="24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5501432"/>
                  </a:ext>
                </a:extLst>
              </a:tr>
              <a:tr h="583439">
                <a:tc>
                  <a:txBody>
                    <a:bodyPr/>
                    <a:lstStyle/>
                    <a:p>
                      <a:pPr algn="l" fontAlgn="ctr"/>
                      <a:r>
                        <a:rPr lang="en-US" sz="2400" b="0" i="0" u="none" strike="noStrike" dirty="0">
                          <a:solidFill>
                            <a:srgbClr val="000000"/>
                          </a:solidFill>
                          <a:effectLst/>
                          <a:latin typeface="+mn-lt"/>
                        </a:rPr>
                        <a:t>Racism</a:t>
                      </a:r>
                    </a:p>
                  </a:txBody>
                  <a:tcPr marL="4763" marR="4763" marT="4763" marB="0" anchor="ctr"/>
                </a:tc>
                <a:tc>
                  <a:txBody>
                    <a:bodyPr/>
                    <a:lstStyle/>
                    <a:p>
                      <a:pPr algn="r" fontAlgn="ctr"/>
                      <a:r>
                        <a:rPr lang="en-US" sz="2400" b="0" i="0" u="none" strike="noStrike" dirty="0">
                          <a:solidFill>
                            <a:srgbClr val="000000"/>
                          </a:solidFill>
                          <a:effectLst/>
                          <a:latin typeface="+mn-lt"/>
                        </a:rPr>
                        <a:t>5575</a:t>
                      </a:r>
                    </a:p>
                  </a:txBody>
                  <a:tcPr marL="4763" marR="4763" marT="4763" marB="0" anchor="ctr"/>
                </a:tc>
                <a:tc>
                  <a:txBody>
                    <a:bodyPr/>
                    <a:lstStyle/>
                    <a:p>
                      <a:pPr algn="r" fontAlgn="ctr"/>
                      <a:r>
                        <a:rPr lang="en-US" sz="2400" b="0" i="0" u="none" strike="noStrike" dirty="0">
                          <a:solidFill>
                            <a:srgbClr val="000000"/>
                          </a:solidFill>
                          <a:effectLst/>
                          <a:latin typeface="+mn-lt"/>
                        </a:rPr>
                        <a:t>7.26%</a:t>
                      </a:r>
                    </a:p>
                  </a:txBody>
                  <a:tcPr marL="4763" marR="4763" marT="4763" marB="0" anchor="ctr"/>
                </a:tc>
                <a:extLst>
                  <a:ext uri="{0D108BD9-81ED-4DB2-BD59-A6C34878D82A}">
                    <a16:rowId xmlns:a16="http://schemas.microsoft.com/office/drawing/2014/main" val="512388440"/>
                  </a:ext>
                </a:extLst>
              </a:tr>
            </a:tbl>
          </a:graphicData>
        </a:graphic>
      </p:graphicFrame>
      <p:sp>
        <p:nvSpPr>
          <p:cNvPr id="4" name="Slide Number Placeholder 3">
            <a:extLst>
              <a:ext uri="{FF2B5EF4-FFF2-40B4-BE49-F238E27FC236}">
                <a16:creationId xmlns:a16="http://schemas.microsoft.com/office/drawing/2014/main" id="{E87F22B6-E7D4-41AE-8397-C2FD7F055297}"/>
              </a:ext>
            </a:extLst>
          </p:cNvPr>
          <p:cNvSpPr>
            <a:spLocks noGrp="1"/>
          </p:cNvSpPr>
          <p:nvPr>
            <p:ph type="sldNum" sz="quarter" idx="12"/>
          </p:nvPr>
        </p:nvSpPr>
        <p:spPr/>
        <p:txBody>
          <a:bodyPr/>
          <a:lstStyle/>
          <a:p>
            <a:fld id="{0B681586-5FD3-4F71-9E3B-B6858CCFB7FA}" type="slidenum">
              <a:rPr lang="en-US" smtClean="0"/>
              <a:t>20</a:t>
            </a:fld>
            <a:endParaRPr lang="en-US"/>
          </a:p>
        </p:txBody>
      </p:sp>
      <p:sp>
        <p:nvSpPr>
          <p:cNvPr id="6" name="TextBox 5">
            <a:extLst>
              <a:ext uri="{FF2B5EF4-FFF2-40B4-BE49-F238E27FC236}">
                <a16:creationId xmlns:a16="http://schemas.microsoft.com/office/drawing/2014/main" id="{4F3C7753-2C6F-4F1B-8439-EC7FB97C728D}"/>
              </a:ext>
            </a:extLst>
          </p:cNvPr>
          <p:cNvSpPr txBox="1"/>
          <p:nvPr/>
        </p:nvSpPr>
        <p:spPr>
          <a:xfrm>
            <a:off x="3385752" y="5774197"/>
            <a:ext cx="6474940" cy="584775"/>
          </a:xfrm>
          <a:prstGeom prst="rect">
            <a:avLst/>
          </a:prstGeom>
          <a:noFill/>
        </p:spPr>
        <p:txBody>
          <a:bodyPr wrap="square" rtlCol="0">
            <a:spAutoFit/>
          </a:bodyPr>
          <a:lstStyle/>
          <a:p>
            <a:r>
              <a:rPr lang="en-US" sz="1600" dirty="0"/>
              <a:t>N=76,743, scoring moderate to severe 8/1-8/31, “Choose up to 3”</a:t>
            </a:r>
          </a:p>
        </p:txBody>
      </p:sp>
    </p:spTree>
    <p:extLst>
      <p:ext uri="{BB962C8B-B14F-4D97-AF65-F5344CB8AC3E}">
        <p14:creationId xmlns:p14="http://schemas.microsoft.com/office/powerpoint/2010/main" val="268185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7AEF6-D3DF-4478-8333-26C6F8F8CB85}"/>
              </a:ext>
            </a:extLst>
          </p:cNvPr>
          <p:cNvSpPr>
            <a:spLocks noGrp="1"/>
          </p:cNvSpPr>
          <p:nvPr>
            <p:ph type="title"/>
          </p:nvPr>
        </p:nvSpPr>
        <p:spPr/>
        <p:txBody>
          <a:bodyPr>
            <a:normAutofit fontScale="90000"/>
          </a:bodyPr>
          <a:lstStyle/>
          <a:p>
            <a:r>
              <a:rPr lang="en-US" dirty="0"/>
              <a:t>Main Concerns Are Different Across Race/Ethnicity</a:t>
            </a:r>
          </a:p>
        </p:txBody>
      </p:sp>
      <p:graphicFrame>
        <p:nvGraphicFramePr>
          <p:cNvPr id="5" name="Content Placeholder 4">
            <a:extLst>
              <a:ext uri="{FF2B5EF4-FFF2-40B4-BE49-F238E27FC236}">
                <a16:creationId xmlns:a16="http://schemas.microsoft.com/office/drawing/2014/main" id="{19F68834-DCE5-4927-B720-249D5E843125}"/>
              </a:ext>
            </a:extLst>
          </p:cNvPr>
          <p:cNvGraphicFramePr>
            <a:graphicFrameLocks noGrp="1"/>
          </p:cNvGraphicFramePr>
          <p:nvPr>
            <p:ph idx="1"/>
            <p:extLst>
              <p:ext uri="{D42A27DB-BD31-4B8C-83A1-F6EECF244321}">
                <p14:modId xmlns:p14="http://schemas.microsoft.com/office/powerpoint/2010/main" val="1703135800"/>
              </p:ext>
            </p:extLst>
          </p:nvPr>
        </p:nvGraphicFramePr>
        <p:xfrm>
          <a:off x="590550" y="1740023"/>
          <a:ext cx="11079163" cy="4143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703231B-F13D-4A5B-AFA6-A0C10A6E6E0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681586-5FD3-4F71-9E3B-B6858CCFB7FA}" type="slidenum">
              <a:rPr kumimoji="0" lang="en-US" sz="1067" b="0" i="0" u="none" strike="noStrike" kern="1200" cap="none" spc="0" normalizeH="0" baseline="0" noProof="0" smtClean="0">
                <a:ln>
                  <a:noFill/>
                </a:ln>
                <a:solidFill>
                  <a:prstClr val="black">
                    <a:tint val="75000"/>
                  </a:prstClr>
                </a:solidFill>
                <a:effectLst/>
                <a:uLnTx/>
                <a:uFillTx/>
                <a:latin typeface="Century Gothic" panose="020F03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067" b="0" i="0" u="none" strike="noStrike" kern="1200" cap="none" spc="0" normalizeH="0" baseline="0" noProof="0">
              <a:ln>
                <a:noFill/>
              </a:ln>
              <a:solidFill>
                <a:prstClr val="black">
                  <a:tint val="75000"/>
                </a:prstClr>
              </a:solidFill>
              <a:effectLst/>
              <a:uLnTx/>
              <a:uFillTx/>
              <a:latin typeface="Century Gothic" panose="020F0302020204030204"/>
              <a:ea typeface="+mn-ea"/>
              <a:cs typeface="+mn-cs"/>
            </a:endParaRPr>
          </a:p>
        </p:txBody>
      </p:sp>
      <p:sp>
        <p:nvSpPr>
          <p:cNvPr id="3" name="TextBox 2">
            <a:extLst>
              <a:ext uri="{FF2B5EF4-FFF2-40B4-BE49-F238E27FC236}">
                <a16:creationId xmlns:a16="http://schemas.microsoft.com/office/drawing/2014/main" id="{A0A111F7-98F3-4851-87C7-7E4AE943F463}"/>
              </a:ext>
            </a:extLst>
          </p:cNvPr>
          <p:cNvSpPr txBox="1"/>
          <p:nvPr/>
        </p:nvSpPr>
        <p:spPr>
          <a:xfrm>
            <a:off x="4049697" y="1384917"/>
            <a:ext cx="4092606" cy="369332"/>
          </a:xfrm>
          <a:prstGeom prst="rect">
            <a:avLst/>
          </a:prstGeom>
          <a:noFill/>
        </p:spPr>
        <p:txBody>
          <a:bodyPr wrap="square" rtlCol="0">
            <a:spAutoFit/>
          </a:bodyPr>
          <a:lstStyle/>
          <a:p>
            <a:pPr algn="ctr"/>
            <a:r>
              <a:rPr lang="en-US" dirty="0">
                <a:solidFill>
                  <a:schemeClr val="accent6">
                    <a:lumMod val="50000"/>
                  </a:schemeClr>
                </a:solidFill>
              </a:rPr>
              <a:t>August 2020</a:t>
            </a:r>
          </a:p>
        </p:txBody>
      </p:sp>
    </p:spTree>
    <p:extLst>
      <p:ext uri="{BB962C8B-B14F-4D97-AF65-F5344CB8AC3E}">
        <p14:creationId xmlns:p14="http://schemas.microsoft.com/office/powerpoint/2010/main" val="292823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0BB5D8-28D0-4C3B-810E-86BB9E1D8598}"/>
              </a:ext>
            </a:extLst>
          </p:cNvPr>
          <p:cNvSpPr>
            <a:spLocks noGrp="1"/>
          </p:cNvSpPr>
          <p:nvPr>
            <p:ph type="sldNum" sz="quarter" idx="12"/>
          </p:nvPr>
        </p:nvSpPr>
        <p:spPr/>
        <p:txBody>
          <a:bodyPr/>
          <a:lstStyle/>
          <a:p>
            <a:fld id="{E0F359A0-2740-40F5-9431-3B7C887B04EE}" type="slidenum">
              <a:rPr lang="en-US" smtClean="0"/>
              <a:t>22</a:t>
            </a:fld>
            <a:endParaRPr lang="en-US"/>
          </a:p>
        </p:txBody>
      </p:sp>
      <p:sp>
        <p:nvSpPr>
          <p:cNvPr id="2" name="Title 1">
            <a:extLst>
              <a:ext uri="{FF2B5EF4-FFF2-40B4-BE49-F238E27FC236}">
                <a16:creationId xmlns:a16="http://schemas.microsoft.com/office/drawing/2014/main" id="{98F97C8F-0330-4AD2-95FD-F92E05DE3059}"/>
              </a:ext>
            </a:extLst>
          </p:cNvPr>
          <p:cNvSpPr>
            <a:spLocks noGrp="1"/>
          </p:cNvSpPr>
          <p:nvPr>
            <p:ph type="title"/>
          </p:nvPr>
        </p:nvSpPr>
        <p:spPr/>
        <p:txBody>
          <a:bodyPr>
            <a:normAutofit fontScale="90000"/>
          </a:bodyPr>
          <a:lstStyle/>
          <a:p>
            <a:r>
              <a:rPr lang="en-US" dirty="0"/>
              <a:t>For More Resources</a:t>
            </a:r>
          </a:p>
        </p:txBody>
      </p:sp>
      <p:sp>
        <p:nvSpPr>
          <p:cNvPr id="4" name="Text Placeholder 3">
            <a:extLst>
              <a:ext uri="{FF2B5EF4-FFF2-40B4-BE49-F238E27FC236}">
                <a16:creationId xmlns:a16="http://schemas.microsoft.com/office/drawing/2014/main" id="{BB008AA8-7BFD-4176-909B-AA1E6FA85A6C}"/>
              </a:ext>
            </a:extLst>
          </p:cNvPr>
          <p:cNvSpPr>
            <a:spLocks noGrp="1"/>
          </p:cNvSpPr>
          <p:nvPr>
            <p:ph type="body" sz="quarter" idx="13"/>
          </p:nvPr>
        </p:nvSpPr>
        <p:spPr/>
        <p:txBody>
          <a:bodyPr>
            <a:normAutofit lnSpcReduction="10000"/>
          </a:bodyPr>
          <a:lstStyle/>
          <a:p>
            <a:pPr marL="571500" indent="-571500">
              <a:buFont typeface="Arial" panose="020B0604020202020204" pitchFamily="34" charset="0"/>
              <a:buChar char="•"/>
            </a:pPr>
            <a:r>
              <a:rPr lang="en-US" dirty="0"/>
              <a:t>For MHA COVID-19 resources: </a:t>
            </a:r>
            <a:r>
              <a:rPr lang="en-US" dirty="0">
                <a:hlinkClick r:id="rId2"/>
              </a:rPr>
              <a:t>https://www.mhanational.org/covid19</a:t>
            </a:r>
            <a:endParaRPr lang="en-US" dirty="0"/>
          </a:p>
          <a:p>
            <a:pPr marL="571500" indent="-571500">
              <a:buFont typeface="Arial" panose="020B0604020202020204" pitchFamily="34" charset="0"/>
              <a:buChar char="•"/>
            </a:pPr>
            <a:r>
              <a:rPr lang="en-US" dirty="0"/>
              <a:t>For other mental health COVID-19 resources: </a:t>
            </a:r>
            <a:r>
              <a:rPr lang="en-US" dirty="0">
                <a:hlinkClick r:id="rId3"/>
              </a:rPr>
              <a:t>https://psychhub.com/covid-19/</a:t>
            </a:r>
            <a:endParaRPr lang="en-US" dirty="0"/>
          </a:p>
          <a:p>
            <a:pPr marL="571500" indent="-571500">
              <a:buFont typeface="Arial" panose="020B0604020202020204" pitchFamily="34" charset="0"/>
              <a:buChar char="•"/>
            </a:pPr>
            <a:r>
              <a:rPr lang="en-US" dirty="0"/>
              <a:t>To take a free mental health screen: </a:t>
            </a:r>
            <a:r>
              <a:rPr lang="en-US" dirty="0">
                <a:hlinkClick r:id="rId4"/>
              </a:rPr>
              <a:t>https://screening.mhanational.org</a:t>
            </a:r>
            <a:endParaRPr lang="en-US" dirty="0"/>
          </a:p>
          <a:p>
            <a:endParaRPr lang="en-US" dirty="0"/>
          </a:p>
        </p:txBody>
      </p:sp>
    </p:spTree>
    <p:extLst>
      <p:ext uri="{BB962C8B-B14F-4D97-AF65-F5344CB8AC3E}">
        <p14:creationId xmlns:p14="http://schemas.microsoft.com/office/powerpoint/2010/main" val="392855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B9190A-09D9-4D75-B6EC-3E2D69B0A060}"/>
              </a:ext>
            </a:extLst>
          </p:cNvPr>
          <p:cNvSpPr>
            <a:spLocks noGrp="1"/>
          </p:cNvSpPr>
          <p:nvPr>
            <p:ph type="sldNum" sz="quarter" idx="11"/>
          </p:nvPr>
        </p:nvSpPr>
        <p:spPr/>
        <p:txBody>
          <a:bodyPr/>
          <a:lstStyle/>
          <a:p>
            <a:fld id="{FFE336B6-AC0B-4DC8-97E4-BF1A1A542EBE}" type="slidenum">
              <a:rPr lang="en-US" smtClean="0"/>
              <a:pPr/>
              <a:t>23</a:t>
            </a:fld>
            <a:endParaRPr lang="en-US" dirty="0"/>
          </a:p>
        </p:txBody>
      </p:sp>
      <p:sp>
        <p:nvSpPr>
          <p:cNvPr id="3" name="Text Placeholder 2">
            <a:extLst>
              <a:ext uri="{FF2B5EF4-FFF2-40B4-BE49-F238E27FC236}">
                <a16:creationId xmlns:a16="http://schemas.microsoft.com/office/drawing/2014/main" id="{B02E2222-C7D9-432B-A736-4DE25D52169A}"/>
              </a:ext>
            </a:extLst>
          </p:cNvPr>
          <p:cNvSpPr>
            <a:spLocks noGrp="1"/>
          </p:cNvSpPr>
          <p:nvPr>
            <p:ph type="body" sz="quarter" idx="12"/>
          </p:nvPr>
        </p:nvSpPr>
        <p:spPr/>
        <p:txBody>
          <a:bodyPr/>
          <a:lstStyle/>
          <a:p>
            <a:r>
              <a:rPr lang="en-US" dirty="0">
                <a:hlinkClick r:id="rId2"/>
              </a:rPr>
              <a:t>pgionfriddo@mhanational.org</a:t>
            </a:r>
            <a:endParaRPr lang="en-US" dirty="0"/>
          </a:p>
          <a:p>
            <a:r>
              <a:rPr lang="en-US" dirty="0"/>
              <a:t>@</a:t>
            </a:r>
            <a:r>
              <a:rPr lang="en-US" dirty="0" err="1"/>
              <a:t>pgionfriddo</a:t>
            </a:r>
            <a:endParaRPr lang="en-US" dirty="0"/>
          </a:p>
          <a:p>
            <a:endParaRPr lang="en-US" dirty="0"/>
          </a:p>
        </p:txBody>
      </p:sp>
    </p:spTree>
    <p:extLst>
      <p:ext uri="{BB962C8B-B14F-4D97-AF65-F5344CB8AC3E}">
        <p14:creationId xmlns:p14="http://schemas.microsoft.com/office/powerpoint/2010/main" val="39023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033D-76E6-4B0D-9F19-8A4EE2FEA7C6}"/>
              </a:ext>
            </a:extLst>
          </p:cNvPr>
          <p:cNvSpPr>
            <a:spLocks noGrp="1"/>
          </p:cNvSpPr>
          <p:nvPr>
            <p:ph type="title"/>
          </p:nvPr>
        </p:nvSpPr>
        <p:spPr/>
        <p:txBody>
          <a:bodyPr>
            <a:noAutofit/>
          </a:bodyPr>
          <a:lstStyle/>
          <a:p>
            <a:r>
              <a:rPr lang="en-US" sz="3600" dirty="0"/>
              <a:t>Mental Health and COVID-19: More People Impacted by Anxiety and Depression</a:t>
            </a:r>
          </a:p>
        </p:txBody>
      </p:sp>
      <p:sp>
        <p:nvSpPr>
          <p:cNvPr id="3" name="Content Placeholder 2">
            <a:extLst>
              <a:ext uri="{FF2B5EF4-FFF2-40B4-BE49-F238E27FC236}">
                <a16:creationId xmlns:a16="http://schemas.microsoft.com/office/drawing/2014/main" id="{E9081D9D-7667-493B-9100-0415D9FEC4F0}"/>
              </a:ext>
            </a:extLst>
          </p:cNvPr>
          <p:cNvSpPr>
            <a:spLocks noGrp="1"/>
          </p:cNvSpPr>
          <p:nvPr>
            <p:ph idx="1"/>
          </p:nvPr>
        </p:nvSpPr>
        <p:spPr>
          <a:xfrm>
            <a:off x="522134" y="1634836"/>
            <a:ext cx="11147734" cy="4248578"/>
          </a:xfrm>
        </p:spPr>
        <p:txBody>
          <a:bodyPr>
            <a:normAutofit fontScale="92500" lnSpcReduction="20000"/>
          </a:bodyPr>
          <a:lstStyle/>
          <a:p>
            <a:pPr marL="571500" indent="-571500">
              <a:buFont typeface="Wingdings" panose="05000000000000000000" pitchFamily="2" charset="2"/>
              <a:buChar char="Ø"/>
            </a:pPr>
            <a:r>
              <a:rPr lang="en-US" sz="2800" dirty="0"/>
              <a:t>The per day number of anxiety screenings completed in August was </a:t>
            </a:r>
            <a:r>
              <a:rPr lang="en-US" sz="2800" b="1" dirty="0">
                <a:solidFill>
                  <a:schemeClr val="tx1"/>
                </a:solidFill>
              </a:rPr>
              <a:t>535% higher </a:t>
            </a:r>
            <a:r>
              <a:rPr lang="en-US" sz="2800" dirty="0"/>
              <a:t>than in January, before coronavirus stress began. The per day number of depression screens was </a:t>
            </a:r>
            <a:r>
              <a:rPr lang="en-US" sz="2800" b="1" dirty="0">
                <a:solidFill>
                  <a:schemeClr val="tx1"/>
                </a:solidFill>
              </a:rPr>
              <a:t>709% higher </a:t>
            </a:r>
            <a:r>
              <a:rPr lang="en-US" sz="2800" dirty="0"/>
              <a:t>in August than in January.</a:t>
            </a:r>
          </a:p>
          <a:p>
            <a:pPr marL="571500" indent="-571500">
              <a:buFont typeface="Wingdings" panose="05000000000000000000" pitchFamily="2" charset="2"/>
              <a:buChar char="Ø"/>
            </a:pPr>
            <a:r>
              <a:rPr lang="en-US" sz="2800" dirty="0"/>
              <a:t>There were </a:t>
            </a:r>
            <a:r>
              <a:rPr lang="en-US" sz="2800" b="1" dirty="0">
                <a:solidFill>
                  <a:schemeClr val="tx1"/>
                </a:solidFill>
              </a:rPr>
              <a:t>over 48,000 </a:t>
            </a:r>
            <a:r>
              <a:rPr lang="en-US" sz="2800" dirty="0"/>
              <a:t>moderate to severe anxiety screens (79%) and </a:t>
            </a:r>
            <a:r>
              <a:rPr lang="en-US" sz="2800" b="1" dirty="0">
                <a:solidFill>
                  <a:schemeClr val="tx1"/>
                </a:solidFill>
              </a:rPr>
              <a:t>over 94,000 </a:t>
            </a:r>
            <a:r>
              <a:rPr lang="en-US" sz="2800" dirty="0"/>
              <a:t>moderate to severe depression screens (85%).</a:t>
            </a:r>
          </a:p>
          <a:p>
            <a:pPr marL="571500" indent="-571500">
              <a:buFont typeface="Wingdings" panose="05000000000000000000" pitchFamily="2" charset="2"/>
              <a:buChar char="Ø"/>
            </a:pPr>
            <a:r>
              <a:rPr lang="en-US" sz="2800" dirty="0"/>
              <a:t>These impacts on mental health are </a:t>
            </a:r>
            <a:r>
              <a:rPr lang="en-US" sz="2800" b="1" dirty="0">
                <a:solidFill>
                  <a:schemeClr val="tx1"/>
                </a:solidFill>
              </a:rPr>
              <a:t>more pronounced in young people </a:t>
            </a:r>
            <a:r>
              <a:rPr lang="en-US" sz="2800" dirty="0"/>
              <a:t>(&lt;25): over 9 in 10 are screening with moderate-to-severe depression, </a:t>
            </a:r>
            <a:r>
              <a:rPr lang="en-US" sz="2800" b="1" dirty="0">
                <a:solidFill>
                  <a:schemeClr val="tx1"/>
                </a:solidFill>
              </a:rPr>
              <a:t>and over </a:t>
            </a:r>
            <a:r>
              <a:rPr lang="en-US" sz="2800" dirty="0"/>
              <a:t>8 in 10 are screening with moderate-to-severe anxiety.</a:t>
            </a:r>
          </a:p>
          <a:p>
            <a:pPr marL="571500" indent="-571500">
              <a:buFont typeface="Wingdings" panose="05000000000000000000" pitchFamily="2" charset="2"/>
              <a:buChar char="Ø"/>
            </a:pPr>
            <a:r>
              <a:rPr lang="en-US" sz="2800" b="1" dirty="0">
                <a:solidFill>
                  <a:schemeClr val="tx1"/>
                </a:solidFill>
              </a:rPr>
              <a:t>“Loneliness and isolation”</a:t>
            </a:r>
            <a:r>
              <a:rPr lang="en-US" sz="2800" dirty="0"/>
              <a:t> is cited by the greatest percent of moderate to severe depression (74%) and anxiety (64%) screeners as contributing to mental health problems “right now.” These percentages have been steady since mid-April.</a:t>
            </a:r>
          </a:p>
        </p:txBody>
      </p:sp>
      <p:sp>
        <p:nvSpPr>
          <p:cNvPr id="4" name="Slide Number Placeholder 3">
            <a:extLst>
              <a:ext uri="{FF2B5EF4-FFF2-40B4-BE49-F238E27FC236}">
                <a16:creationId xmlns:a16="http://schemas.microsoft.com/office/drawing/2014/main" id="{3CC99041-CBF6-4EE5-885A-EF21512149D1}"/>
              </a:ext>
            </a:extLst>
          </p:cNvPr>
          <p:cNvSpPr>
            <a:spLocks noGrp="1"/>
          </p:cNvSpPr>
          <p:nvPr>
            <p:ph type="sldNum" sz="quarter" idx="12"/>
          </p:nvPr>
        </p:nvSpPr>
        <p:spPr/>
        <p:txBody>
          <a:bodyPr/>
          <a:lstStyle/>
          <a:p>
            <a:fld id="{0B681586-5FD3-4F71-9E3B-B6858CCFB7FA}" type="slidenum">
              <a:rPr lang="en-US" smtClean="0"/>
              <a:t>3</a:t>
            </a:fld>
            <a:endParaRPr lang="en-US"/>
          </a:p>
        </p:txBody>
      </p:sp>
    </p:spTree>
    <p:extLst>
      <p:ext uri="{BB962C8B-B14F-4D97-AF65-F5344CB8AC3E}">
        <p14:creationId xmlns:p14="http://schemas.microsoft.com/office/powerpoint/2010/main" val="110556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033D-76E6-4B0D-9F19-8A4EE2FEA7C6}"/>
              </a:ext>
            </a:extLst>
          </p:cNvPr>
          <p:cNvSpPr>
            <a:spLocks noGrp="1"/>
          </p:cNvSpPr>
          <p:nvPr>
            <p:ph type="title"/>
          </p:nvPr>
        </p:nvSpPr>
        <p:spPr/>
        <p:txBody>
          <a:bodyPr>
            <a:noAutofit/>
          </a:bodyPr>
          <a:lstStyle/>
          <a:p>
            <a:r>
              <a:rPr lang="en-US" sz="3600" dirty="0"/>
              <a:t>Mental Health and COVID-19: Thoughts of Suicide &amp; Self-Harm at Epidemic Levels</a:t>
            </a:r>
          </a:p>
        </p:txBody>
      </p:sp>
      <p:sp>
        <p:nvSpPr>
          <p:cNvPr id="3" name="Content Placeholder 2">
            <a:extLst>
              <a:ext uri="{FF2B5EF4-FFF2-40B4-BE49-F238E27FC236}">
                <a16:creationId xmlns:a16="http://schemas.microsoft.com/office/drawing/2014/main" id="{E9081D9D-7667-493B-9100-0415D9FEC4F0}"/>
              </a:ext>
            </a:extLst>
          </p:cNvPr>
          <p:cNvSpPr>
            <a:spLocks noGrp="1"/>
          </p:cNvSpPr>
          <p:nvPr>
            <p:ph idx="1"/>
          </p:nvPr>
        </p:nvSpPr>
        <p:spPr>
          <a:xfrm>
            <a:off x="522134" y="1611086"/>
            <a:ext cx="11147734" cy="4272328"/>
          </a:xfrm>
        </p:spPr>
        <p:txBody>
          <a:bodyPr>
            <a:normAutofit lnSpcReduction="10000"/>
          </a:bodyPr>
          <a:lstStyle/>
          <a:p>
            <a:pPr marL="571500" indent="-571500">
              <a:buFont typeface="Wingdings" panose="05000000000000000000" pitchFamily="2" charset="2"/>
              <a:buChar char="Ø"/>
            </a:pPr>
            <a:r>
              <a:rPr lang="en-US" sz="2400" dirty="0"/>
              <a:t>In August 2020, </a:t>
            </a:r>
            <a:r>
              <a:rPr lang="en-US" sz="2400" b="1" dirty="0">
                <a:solidFill>
                  <a:schemeClr val="tx1"/>
                </a:solidFill>
              </a:rPr>
              <a:t>41,008 depression screeners reported thinking of suicide or self-harm </a:t>
            </a:r>
            <a:r>
              <a:rPr lang="en-US" sz="2400" dirty="0"/>
              <a:t>on more than half of days to nearly every day, with 24,009 reporting these thoughts nearly every day.</a:t>
            </a:r>
          </a:p>
          <a:p>
            <a:pPr marL="571500" indent="-571500">
              <a:buFont typeface="Wingdings" panose="05000000000000000000" pitchFamily="2" charset="2"/>
              <a:buChar char="Ø"/>
            </a:pPr>
            <a:r>
              <a:rPr lang="en-US" sz="2400" dirty="0"/>
              <a:t>Despite a dramatic jump in screeners in July and August (314,600 in August versus 69,626 in April), severity continued to track higher than our pre-pandemic baselines. </a:t>
            </a:r>
          </a:p>
          <a:p>
            <a:pPr marL="571500" indent="-571500">
              <a:buFont typeface="Wingdings" panose="05000000000000000000" pitchFamily="2" charset="2"/>
              <a:buChar char="Ø"/>
            </a:pPr>
            <a:r>
              <a:rPr lang="en-US" sz="2400" dirty="0"/>
              <a:t>Special populations are also experiencing high anxiety and depression, including LGBTQ, caregivers, students, veterans/active duty, and trauma survivors.</a:t>
            </a:r>
          </a:p>
          <a:p>
            <a:pPr marL="571500" indent="-571500">
              <a:buFont typeface="Wingdings" panose="05000000000000000000" pitchFamily="2" charset="2"/>
              <a:buChar char="Ø"/>
            </a:pPr>
            <a:r>
              <a:rPr lang="en-US" sz="2400" dirty="0"/>
              <a:t>This isn’t just affecting people with anxiety and depression, but other mental health conditions, too. Among psychosis screeners in August, over 21,000 were at risk, and the percentage at risk (76%) also increased.</a:t>
            </a:r>
          </a:p>
        </p:txBody>
      </p:sp>
      <p:sp>
        <p:nvSpPr>
          <p:cNvPr id="4" name="Slide Number Placeholder 3">
            <a:extLst>
              <a:ext uri="{FF2B5EF4-FFF2-40B4-BE49-F238E27FC236}">
                <a16:creationId xmlns:a16="http://schemas.microsoft.com/office/drawing/2014/main" id="{3CC99041-CBF6-4EE5-885A-EF21512149D1}"/>
              </a:ext>
            </a:extLst>
          </p:cNvPr>
          <p:cNvSpPr>
            <a:spLocks noGrp="1"/>
          </p:cNvSpPr>
          <p:nvPr>
            <p:ph type="sldNum" sz="quarter" idx="12"/>
          </p:nvPr>
        </p:nvSpPr>
        <p:spPr/>
        <p:txBody>
          <a:bodyPr/>
          <a:lstStyle/>
          <a:p>
            <a:fld id="{0B681586-5FD3-4F71-9E3B-B6858CCFB7FA}" type="slidenum">
              <a:rPr lang="en-US" smtClean="0"/>
              <a:t>4</a:t>
            </a:fld>
            <a:endParaRPr lang="en-US"/>
          </a:p>
        </p:txBody>
      </p:sp>
    </p:spTree>
    <p:extLst>
      <p:ext uri="{BB962C8B-B14F-4D97-AF65-F5344CB8AC3E}">
        <p14:creationId xmlns:p14="http://schemas.microsoft.com/office/powerpoint/2010/main" val="242966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85980"/>
            <a:ext cx="11161867" cy="957021"/>
          </a:xfrm>
        </p:spPr>
        <p:txBody>
          <a:bodyPr>
            <a:noAutofit/>
          </a:bodyPr>
          <a:lstStyle/>
          <a:p>
            <a:r>
              <a:rPr lang="en-US" sz="2475" dirty="0"/>
              <a:t>MHA Screening (</a:t>
            </a:r>
            <a:r>
              <a:rPr lang="en-US" sz="2475" dirty="0">
                <a:hlinkClick r:id="rId2"/>
              </a:rPr>
              <a:t>www.mhascreening.org</a:t>
            </a:r>
            <a:r>
              <a:rPr lang="en-US" sz="2475" dirty="0"/>
              <a:t>): </a:t>
            </a:r>
            <a:br>
              <a:rPr lang="en-US" sz="2475" dirty="0"/>
            </a:br>
            <a:r>
              <a:rPr lang="en-US" sz="2475" dirty="0"/>
              <a:t>Over 6 Million Completed Screens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0772317"/>
              </p:ext>
            </p:extLst>
          </p:nvPr>
        </p:nvGraphicFramePr>
        <p:xfrm>
          <a:off x="2209800" y="1257300"/>
          <a:ext cx="7772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tint val="75000"/>
                  </a:prstClr>
                </a:solidFill>
                <a:effectLst/>
                <a:uLnTx/>
                <a:uFillTx/>
                <a:latin typeface="Century Gothic" panose="020F0302020204030204"/>
                <a:ea typeface="+mn-ea"/>
                <a:cs typeface="+mn-cs"/>
              </a:rPr>
              <a:t>6</a:t>
            </a:r>
          </a:p>
        </p:txBody>
      </p:sp>
      <p:sp>
        <p:nvSpPr>
          <p:cNvPr id="3" name="TextBox 2">
            <a:extLst>
              <a:ext uri="{FF2B5EF4-FFF2-40B4-BE49-F238E27FC236}">
                <a16:creationId xmlns:a16="http://schemas.microsoft.com/office/drawing/2014/main" id="{6FBF496D-CBA9-45D5-82F7-DD37294B5587}"/>
              </a:ext>
            </a:extLst>
          </p:cNvPr>
          <p:cNvSpPr txBox="1"/>
          <p:nvPr/>
        </p:nvSpPr>
        <p:spPr>
          <a:xfrm>
            <a:off x="3095537" y="5545124"/>
            <a:ext cx="6702803" cy="1107996"/>
          </a:xfrm>
          <a:prstGeom prst="rect">
            <a:avLst/>
          </a:prstGeom>
          <a:noFill/>
        </p:spPr>
        <p:txBody>
          <a:bodyPr wrap="square" rtlCol="0">
            <a:spAutoFit/>
          </a:bodyPr>
          <a:lstStyle/>
          <a:p>
            <a:pPr algn="ctr"/>
            <a:r>
              <a:rPr lang="en-US" sz="1200" b="1" dirty="0"/>
              <a:t>MHA Screening reflects the experiences of a help-seeking population that accesses mental health screening through </a:t>
            </a:r>
            <a:r>
              <a:rPr lang="en-US" sz="1200" b="1" dirty="0">
                <a:hlinkClick r:id="rId2"/>
              </a:rPr>
              <a:t>www.mhascreening.org</a:t>
            </a:r>
            <a:r>
              <a:rPr lang="en-US" sz="1200" b="1" dirty="0"/>
              <a:t>. </a:t>
            </a:r>
          </a:p>
          <a:p>
            <a:pPr algn="ctr"/>
            <a:r>
              <a:rPr lang="en-US" sz="1200" b="1" dirty="0"/>
              <a:t>We do not reach the entire population; therefore our numbers are likely to underreport the actual experiences of the population.</a:t>
            </a:r>
          </a:p>
          <a:p>
            <a:endParaRPr lang="en-US" sz="1600" dirty="0"/>
          </a:p>
        </p:txBody>
      </p:sp>
    </p:spTree>
    <p:extLst>
      <p:ext uri="{BB962C8B-B14F-4D97-AF65-F5344CB8AC3E}">
        <p14:creationId xmlns:p14="http://schemas.microsoft.com/office/powerpoint/2010/main" val="108919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3E4A3-2700-482E-AE87-F96A45371FF2}"/>
              </a:ext>
            </a:extLst>
          </p:cNvPr>
          <p:cNvSpPr>
            <a:spLocks noGrp="1"/>
          </p:cNvSpPr>
          <p:nvPr>
            <p:ph type="title"/>
          </p:nvPr>
        </p:nvSpPr>
        <p:spPr/>
        <p:txBody>
          <a:bodyPr>
            <a:noAutofit/>
          </a:bodyPr>
          <a:lstStyle/>
          <a:p>
            <a:r>
              <a:rPr lang="en-US" sz="3600" dirty="0"/>
              <a:t>Depression, Anxiety, &amp; Psychosis: “Positive” Numbers Increased Dramatically in May-Aug</a:t>
            </a:r>
          </a:p>
        </p:txBody>
      </p:sp>
      <p:sp>
        <p:nvSpPr>
          <p:cNvPr id="4" name="Slide Number Placeholder 3">
            <a:extLst>
              <a:ext uri="{FF2B5EF4-FFF2-40B4-BE49-F238E27FC236}">
                <a16:creationId xmlns:a16="http://schemas.microsoft.com/office/drawing/2014/main" id="{FD21E011-385E-45B4-9398-BDA1A8A2439C}"/>
              </a:ext>
            </a:extLst>
          </p:cNvPr>
          <p:cNvSpPr>
            <a:spLocks noGrp="1"/>
          </p:cNvSpPr>
          <p:nvPr>
            <p:ph type="sldNum" sz="quarter" idx="12"/>
          </p:nvPr>
        </p:nvSpPr>
        <p:spPr/>
        <p:txBody>
          <a:bodyPr/>
          <a:lstStyle/>
          <a:p>
            <a:fld id="{0B681586-5FD3-4F71-9E3B-B6858CCFB7FA}" type="slidenum">
              <a:rPr lang="en-US" smtClean="0"/>
              <a:t>6</a:t>
            </a:fld>
            <a:endParaRPr lang="en-US"/>
          </a:p>
        </p:txBody>
      </p:sp>
      <p:graphicFrame>
        <p:nvGraphicFramePr>
          <p:cNvPr id="3" name="Chart 2">
            <a:extLst>
              <a:ext uri="{FF2B5EF4-FFF2-40B4-BE49-F238E27FC236}">
                <a16:creationId xmlns:a16="http://schemas.microsoft.com/office/drawing/2014/main" id="{C0713597-52E7-484E-A8A4-6A51E7F3814A}"/>
              </a:ext>
            </a:extLst>
          </p:cNvPr>
          <p:cNvGraphicFramePr>
            <a:graphicFrameLocks/>
          </p:cNvGraphicFramePr>
          <p:nvPr>
            <p:extLst>
              <p:ext uri="{D42A27DB-BD31-4B8C-83A1-F6EECF244321}">
                <p14:modId xmlns:p14="http://schemas.microsoft.com/office/powerpoint/2010/main" val="3778686127"/>
              </p:ext>
            </p:extLst>
          </p:nvPr>
        </p:nvGraphicFramePr>
        <p:xfrm>
          <a:off x="507999" y="1377542"/>
          <a:ext cx="11052029" cy="44779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467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0223-0D27-4C6B-9707-D3DB67EACF72}"/>
              </a:ext>
            </a:extLst>
          </p:cNvPr>
          <p:cNvSpPr>
            <a:spLocks noGrp="1"/>
          </p:cNvSpPr>
          <p:nvPr>
            <p:ph type="title"/>
          </p:nvPr>
        </p:nvSpPr>
        <p:spPr/>
        <p:txBody>
          <a:bodyPr>
            <a:normAutofit fontScale="90000"/>
          </a:bodyPr>
          <a:lstStyle/>
          <a:p>
            <a:r>
              <a:rPr lang="en-US" dirty="0"/>
              <a:t>In August, Per Day Anxiety Screenings Increased by 535% over January</a:t>
            </a:r>
          </a:p>
        </p:txBody>
      </p:sp>
      <p:sp>
        <p:nvSpPr>
          <p:cNvPr id="3" name="Slide Number Placeholder 2">
            <a:extLst>
              <a:ext uri="{FF2B5EF4-FFF2-40B4-BE49-F238E27FC236}">
                <a16:creationId xmlns:a16="http://schemas.microsoft.com/office/drawing/2014/main" id="{06AF85C6-86F4-4561-9EEB-ADE0E340DB0D}"/>
              </a:ext>
            </a:extLst>
          </p:cNvPr>
          <p:cNvSpPr>
            <a:spLocks noGrp="1"/>
          </p:cNvSpPr>
          <p:nvPr>
            <p:ph type="sldNum" sz="quarter" idx="12"/>
          </p:nvPr>
        </p:nvSpPr>
        <p:spPr/>
        <p:txBody>
          <a:bodyPr/>
          <a:lstStyle/>
          <a:p>
            <a:fld id="{E0F359A0-2740-40F5-9431-3B7C887B04EE}" type="slidenum">
              <a:rPr lang="en-US" smtClean="0"/>
              <a:t>7</a:t>
            </a:fld>
            <a:endParaRPr lang="en-US"/>
          </a:p>
        </p:txBody>
      </p:sp>
      <p:graphicFrame>
        <p:nvGraphicFramePr>
          <p:cNvPr id="6" name="Chart 5">
            <a:extLst>
              <a:ext uri="{FF2B5EF4-FFF2-40B4-BE49-F238E27FC236}">
                <a16:creationId xmlns:a16="http://schemas.microsoft.com/office/drawing/2014/main" id="{FB6BA230-81C3-485E-86EE-854944CF4A57}"/>
              </a:ext>
            </a:extLst>
          </p:cNvPr>
          <p:cNvGraphicFramePr/>
          <p:nvPr>
            <p:extLst>
              <p:ext uri="{D42A27DB-BD31-4B8C-83A1-F6EECF244321}">
                <p14:modId xmlns:p14="http://schemas.microsoft.com/office/powerpoint/2010/main" val="3552893373"/>
              </p:ext>
            </p:extLst>
          </p:nvPr>
        </p:nvGraphicFramePr>
        <p:xfrm>
          <a:off x="1132114" y="1580827"/>
          <a:ext cx="9927772" cy="41983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380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24A36E-04FB-4B78-97D2-F5FE87A80016}"/>
              </a:ext>
            </a:extLst>
          </p:cNvPr>
          <p:cNvSpPr>
            <a:spLocks noGrp="1"/>
          </p:cNvSpPr>
          <p:nvPr>
            <p:ph type="title"/>
          </p:nvPr>
        </p:nvSpPr>
        <p:spPr/>
        <p:txBody>
          <a:bodyPr>
            <a:noAutofit/>
          </a:bodyPr>
          <a:lstStyle/>
          <a:p>
            <a:r>
              <a:rPr lang="en-US" sz="4000" dirty="0"/>
              <a:t>In August, Per Day Depression Screenings Increased by 709% over January</a:t>
            </a:r>
          </a:p>
        </p:txBody>
      </p:sp>
      <p:graphicFrame>
        <p:nvGraphicFramePr>
          <p:cNvPr id="8" name="Content Placeholder 7">
            <a:extLst>
              <a:ext uri="{FF2B5EF4-FFF2-40B4-BE49-F238E27FC236}">
                <a16:creationId xmlns:a16="http://schemas.microsoft.com/office/drawing/2014/main" id="{53516F82-EBF8-40FE-8359-0D6FF81AF891}"/>
              </a:ext>
            </a:extLst>
          </p:cNvPr>
          <p:cNvGraphicFramePr>
            <a:graphicFrameLocks noGrp="1"/>
          </p:cNvGraphicFramePr>
          <p:nvPr>
            <p:ph idx="1"/>
            <p:extLst>
              <p:ext uri="{D42A27DB-BD31-4B8C-83A1-F6EECF244321}">
                <p14:modId xmlns:p14="http://schemas.microsoft.com/office/powerpoint/2010/main" val="3346181150"/>
              </p:ext>
            </p:extLst>
          </p:nvPr>
        </p:nvGraphicFramePr>
        <p:xfrm>
          <a:off x="522288" y="1423686"/>
          <a:ext cx="11147425" cy="4459589"/>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1E48A46B-A46B-404B-AD1B-E79892B08644}"/>
              </a:ext>
            </a:extLst>
          </p:cNvPr>
          <p:cNvSpPr>
            <a:spLocks noGrp="1"/>
          </p:cNvSpPr>
          <p:nvPr>
            <p:ph type="sldNum" sz="quarter" idx="12"/>
          </p:nvPr>
        </p:nvSpPr>
        <p:spPr/>
        <p:txBody>
          <a:bodyPr/>
          <a:lstStyle/>
          <a:p>
            <a:fld id="{E0F359A0-2740-40F5-9431-3B7C887B04EE}" type="slidenum">
              <a:rPr lang="en-US" smtClean="0"/>
              <a:t>8</a:t>
            </a:fld>
            <a:endParaRPr lang="en-US"/>
          </a:p>
        </p:txBody>
      </p:sp>
    </p:spTree>
    <p:extLst>
      <p:ext uri="{BB962C8B-B14F-4D97-AF65-F5344CB8AC3E}">
        <p14:creationId xmlns:p14="http://schemas.microsoft.com/office/powerpoint/2010/main" val="129714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30BBF-D4F8-441B-BCB0-B3567CED1A0B}"/>
              </a:ext>
            </a:extLst>
          </p:cNvPr>
          <p:cNvSpPr>
            <a:spLocks noGrp="1"/>
          </p:cNvSpPr>
          <p:nvPr>
            <p:ph type="title"/>
          </p:nvPr>
        </p:nvSpPr>
        <p:spPr/>
        <p:txBody>
          <a:bodyPr>
            <a:noAutofit/>
          </a:bodyPr>
          <a:lstStyle/>
          <a:p>
            <a:r>
              <a:rPr lang="en-US" sz="3200" dirty="0"/>
              <a:t>Screeners Are Not “Worried Well”:</a:t>
            </a:r>
            <a:br>
              <a:rPr lang="en-US" sz="3200" dirty="0"/>
            </a:br>
            <a:r>
              <a:rPr lang="en-US" sz="3200" dirty="0"/>
              <a:t>Depression Severity Highest In August 2020</a:t>
            </a:r>
          </a:p>
        </p:txBody>
      </p:sp>
      <p:sp>
        <p:nvSpPr>
          <p:cNvPr id="4" name="Slide Number Placeholder 3">
            <a:extLst>
              <a:ext uri="{FF2B5EF4-FFF2-40B4-BE49-F238E27FC236}">
                <a16:creationId xmlns:a16="http://schemas.microsoft.com/office/drawing/2014/main" id="{182FCD6C-7D23-4C20-84F3-F0AAF3EFCCC4}"/>
              </a:ext>
            </a:extLst>
          </p:cNvPr>
          <p:cNvSpPr>
            <a:spLocks noGrp="1"/>
          </p:cNvSpPr>
          <p:nvPr>
            <p:ph type="sldNum" sz="quarter" idx="12"/>
          </p:nvPr>
        </p:nvSpPr>
        <p:spPr/>
        <p:txBody>
          <a:bodyPr/>
          <a:lstStyle/>
          <a:p>
            <a:fld id="{0B681586-5FD3-4F71-9E3B-B6858CCFB7FA}" type="slidenum">
              <a:rPr lang="en-US" smtClean="0"/>
              <a:t>9</a:t>
            </a:fld>
            <a:endParaRPr lang="en-US"/>
          </a:p>
        </p:txBody>
      </p:sp>
      <p:graphicFrame>
        <p:nvGraphicFramePr>
          <p:cNvPr id="9" name="Content Placeholder 8">
            <a:extLst>
              <a:ext uri="{FF2B5EF4-FFF2-40B4-BE49-F238E27FC236}">
                <a16:creationId xmlns:a16="http://schemas.microsoft.com/office/drawing/2014/main" id="{9E899B69-78D3-421C-BDCD-3B404E959BE1}"/>
              </a:ext>
            </a:extLst>
          </p:cNvPr>
          <p:cNvGraphicFramePr>
            <a:graphicFrameLocks noGrp="1"/>
          </p:cNvGraphicFramePr>
          <p:nvPr>
            <p:ph idx="1"/>
            <p:extLst>
              <p:ext uri="{D42A27DB-BD31-4B8C-83A1-F6EECF244321}">
                <p14:modId xmlns:p14="http://schemas.microsoft.com/office/powerpoint/2010/main" val="2908889063"/>
              </p:ext>
            </p:extLst>
          </p:nvPr>
        </p:nvGraphicFramePr>
        <p:xfrm>
          <a:off x="522442" y="1335227"/>
          <a:ext cx="11147425" cy="45900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358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MHA">
      <a:dk1>
        <a:sysClr val="windowText" lastClr="000000"/>
      </a:dk1>
      <a:lt1>
        <a:sysClr val="window" lastClr="FFFFFF"/>
      </a:lt1>
      <a:dk2>
        <a:srgbClr val="797979"/>
      </a:dk2>
      <a:lt2>
        <a:srgbClr val="385988"/>
      </a:lt2>
      <a:accent1>
        <a:srgbClr val="385988"/>
      </a:accent1>
      <a:accent2>
        <a:srgbClr val="1BAAAA"/>
      </a:accent2>
      <a:accent3>
        <a:srgbClr val="975381"/>
      </a:accent3>
      <a:accent4>
        <a:srgbClr val="FF9F37"/>
      </a:accent4>
      <a:accent5>
        <a:srgbClr val="F95D62"/>
      </a:accent5>
      <a:accent6>
        <a:srgbClr val="C5C5C5"/>
      </a:accent6>
      <a:hlink>
        <a:srgbClr val="1BAAAA"/>
      </a:hlink>
      <a:folHlink>
        <a:srgbClr val="20677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2B3A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HA Template 10.24.16.potx" id="{54AA7439-DBDE-4580-AE58-864B0C7357F7}" vid="{8E1FAB3C-F302-4FD6-99CE-928430DC55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7004</TotalTime>
  <Words>1194</Words>
  <Application>Microsoft Office PowerPoint</Application>
  <PresentationFormat>Widescreen</PresentationFormat>
  <Paragraphs>207</Paragraphs>
  <Slides>23</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Candara</vt:lpstr>
      <vt:lpstr>Century Gothic</vt:lpstr>
      <vt:lpstr>Corbel</vt:lpstr>
      <vt:lpstr>Gill Sans</vt:lpstr>
      <vt:lpstr>Source Sans Pro ExtraLight</vt:lpstr>
      <vt:lpstr>Tahoma</vt:lpstr>
      <vt:lpstr>Wingdings</vt:lpstr>
      <vt:lpstr>1_Office Theme</vt:lpstr>
      <vt:lpstr>PowerPoint Presentation</vt:lpstr>
      <vt:lpstr>Mental Health and COVID-19: A Growing Crisis</vt:lpstr>
      <vt:lpstr>Mental Health and COVID-19: More People Impacted by Anxiety and Depression</vt:lpstr>
      <vt:lpstr>Mental Health and COVID-19: Thoughts of Suicide &amp; Self-Harm at Epidemic Levels</vt:lpstr>
      <vt:lpstr>MHA Screening (www.mhascreening.org):  Over 6 Million Completed Screens</vt:lpstr>
      <vt:lpstr>Depression, Anxiety, &amp; Psychosis: “Positive” Numbers Increased Dramatically in May-Aug</vt:lpstr>
      <vt:lpstr>In August, Per Day Anxiety Screenings Increased by 535% over January</vt:lpstr>
      <vt:lpstr>In August, Per Day Depression Screenings Increased by 709% over January</vt:lpstr>
      <vt:lpstr>Screeners Are Not “Worried Well”: Depression Severity Highest In August 2020</vt:lpstr>
      <vt:lpstr>Anxiety Severity Also Highest In August 2020</vt:lpstr>
      <vt:lpstr>More Than 40,000 People Considered Self-Harm or Suicide in August</vt:lpstr>
      <vt:lpstr>A/PI, Multiracial, Native Am, Other Experiencing More Self-Harm Thoughts</vt:lpstr>
      <vt:lpstr>Young People in August Still Disproportionately Experiencing Depression and Anxiety Percent Moderate to Severe</vt:lpstr>
      <vt:lpstr>Young People Experiencing Highest Rates of Suicidal Ideation</vt:lpstr>
      <vt:lpstr>Psychosis Screening: Screeners at Risk and Severity Up in August 2020</vt:lpstr>
      <vt:lpstr>Special Populations: Positive for Depression and Anxiety</vt:lpstr>
      <vt:lpstr>July Anxiety Screeners: The Main Things Contributing to Mental Health Problems Right Now</vt:lpstr>
      <vt:lpstr>August Anxiety Screeners: The Main Things Contributing to Mental Health Problems Right Now</vt:lpstr>
      <vt:lpstr>July Depression Screeners: The Main Things Contributing to Mental Health Problems Right Now</vt:lpstr>
      <vt:lpstr>August Depression Screeners: The Main Things Contributing to Mental Health Problems Right Now</vt:lpstr>
      <vt:lpstr>Main Concerns Are Different Across Race/Ethnicity</vt:lpstr>
      <vt:lpstr>For More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Madeline Reinert</dc:creator>
  <cp:lastModifiedBy>Paul Gionfriddo</cp:lastModifiedBy>
  <cp:revision>142</cp:revision>
  <dcterms:created xsi:type="dcterms:W3CDTF">2020-03-05T14:28:01Z</dcterms:created>
  <dcterms:modified xsi:type="dcterms:W3CDTF">2020-09-22T17:01:24Z</dcterms:modified>
</cp:coreProperties>
</file>